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319" r:id="rId4"/>
    <p:sldId id="320" r:id="rId5"/>
    <p:sldId id="321" r:id="rId6"/>
    <p:sldId id="258" r:id="rId7"/>
    <p:sldId id="259" r:id="rId8"/>
    <p:sldId id="293" r:id="rId9"/>
    <p:sldId id="310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60" r:id="rId22"/>
    <p:sldId id="286" r:id="rId23"/>
    <p:sldId id="364" r:id="rId24"/>
    <p:sldId id="262" r:id="rId25"/>
    <p:sldId id="365" r:id="rId26"/>
    <p:sldId id="366" r:id="rId27"/>
    <p:sldId id="367" r:id="rId28"/>
    <p:sldId id="265" r:id="rId29"/>
    <p:sldId id="266" r:id="rId30"/>
    <p:sldId id="267" r:id="rId31"/>
    <p:sldId id="311" r:id="rId32"/>
    <p:sldId id="312" r:id="rId33"/>
    <p:sldId id="313" r:id="rId34"/>
    <p:sldId id="314" r:id="rId35"/>
    <p:sldId id="268" r:id="rId36"/>
    <p:sldId id="269" r:id="rId37"/>
    <p:sldId id="270" r:id="rId38"/>
    <p:sldId id="315" r:id="rId39"/>
    <p:sldId id="272" r:id="rId40"/>
    <p:sldId id="316" r:id="rId41"/>
    <p:sldId id="322" r:id="rId42"/>
    <p:sldId id="317" r:id="rId43"/>
    <p:sldId id="318" r:id="rId44"/>
    <p:sldId id="323" r:id="rId45"/>
    <p:sldId id="281" r:id="rId46"/>
    <p:sldId id="282" r:id="rId47"/>
    <p:sldId id="28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287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590" autoAdjust="0"/>
  </p:normalViewPr>
  <p:slideViewPr>
    <p:cSldViewPr>
      <p:cViewPr varScale="1">
        <p:scale>
          <a:sx n="26" d="100"/>
          <a:sy n="26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9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D68B66-43F2-4C17-9172-2B72D4E87C0D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D9E3BC-D277-42FE-A32D-5980B325E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07E566-F4CE-401C-A589-A58CCD5AA53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C2FC83-11D5-4AED-AC5A-F0E3B33517FB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5B53F-1CED-47E7-9EAC-978BCE6EFFC2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3C707-9349-4E30-AF48-E98383ABFCB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B4317-10AE-41BD-8A05-2F1BB2E5E1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8AD4E0-A095-4637-8D7C-B34F9446509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8E687B-5AFC-4010-8C03-D566D99807E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81963-0ED2-4084-8C42-58663AFA28C5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929D8-8E10-48D4-9FA6-175E2B19357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D02752-EA4C-4FD7-B6D6-F7A071F8083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33311-BA98-4CFC-A9F8-699FD7EB821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AB39E-F081-4F60-9D2F-7C15981ABD1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D7674-F0C9-4455-9B91-837C8DD2B183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3FF0-91E6-4C57-B4CB-1B64250F6D99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F095-A010-4580-B8B2-6366F4A5A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8B8AE-2C7C-40B8-8512-CA676E4477B6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EDCB-0802-43BB-89E6-DEB67F4172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0818-17EF-4748-A013-6BAF162307E6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1842-D052-4375-A18F-670412A8CA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E50D-0890-44B1-B3F2-EDCFAC95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521E3-58EF-40BA-BC4F-5D632B22BE80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4EDF-A987-4B15-9A94-C9275703E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9EFB-2827-4D36-8BCE-7FAF1292C229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C0AD-32A5-4A72-913A-4A8C6ED29F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514A-4DE3-47FB-8629-77CB02A1D1D1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3CC3-924D-4E83-98D3-B680EAF6B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3786-0F98-47D4-9E69-D51D0E90086F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CC7F-8059-445D-8495-889BBDA023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F99F-5CF8-4EFF-9095-D8348B348AA0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B53E-D008-4D08-AA0D-2188BD02C1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6E49-52BD-4826-A994-9047AE8D3B13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3FB2-31DD-45DA-9B01-B551EB1A7C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EBE36-89BB-4018-8BC2-F86F27543753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1087-5605-4970-B5B1-63A264F43A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1086-2288-46A5-A605-A7A7E7EA645B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6F10-5DFF-4480-864F-314BA39F0D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F0319-DA8D-451A-BE29-D08C5D0A6AFE}" type="datetimeFigureOut">
              <a:rPr lang="en-GB"/>
              <a:pPr>
                <a:defRPr/>
              </a:pPr>
              <a:t>19/07/2011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495C5-9AD2-452C-A7FD-FFABCE74E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lk/imgres?imgurl=http://www.robertopiecollection.com/Application/Images/Teleph/kirk-telephone-lg.jpg&amp;imgrefurl=http://www.robertopiecollection.com/Application/Products/Teleph/tel2GB.asp&amp;usg=__o2Nd4VnRu0YpeZhXvwIyBATpXsk=&amp;h=584&amp;w=794&amp;sz=40&amp;hl=en&amp;start=3&amp;tbnid=Bsg8q__D4QclpM:&amp;tbnh=105&amp;tbnw=143&amp;prev=/images?q=telephone&amp;gbv=2&amp;hl=en&amp;safe=stri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lk/imgres?imgurl=http://www.bbc.co.uk/blogs/bryanburnett/Telephone.jpg&amp;imgrefurl=http://www.bbc.co.uk/blogs/bryanburnett/2008/10/&amp;usg=__sifJGbW2mRipXKwMEnmr5r7MVCU=&amp;h=299&amp;w=448&amp;sz=18&amp;hl=en&amp;start=2&amp;tbnid=H2dCkh1t4TKgqM:&amp;tbnh=85&amp;tbnw=127&amp;prev=/images?q=telephone&amp;gbv=2&amp;hl=en&amp;safe=strict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Common Channel Signalling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447800" y="1143000"/>
            <a:ext cx="1143000" cy="5029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/>
              <a:t>X</a:t>
            </a:r>
          </a:p>
          <a:p>
            <a:pPr algn="ctr"/>
            <a:endParaRPr lang="en-US" sz="5400"/>
          </a:p>
          <a:p>
            <a:pPr algn="ctr"/>
            <a:r>
              <a:rPr lang="en-US" sz="2000"/>
              <a:t>exchange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477000" y="1295400"/>
            <a:ext cx="1143000" cy="4800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/>
              <a:t>Y</a:t>
            </a:r>
          </a:p>
          <a:p>
            <a:pPr algn="ctr"/>
            <a:endParaRPr lang="en-US" sz="5400"/>
          </a:p>
          <a:p>
            <a:pPr algn="ctr"/>
            <a:r>
              <a:rPr lang="en-US" sz="2000"/>
              <a:t>exchange</a:t>
            </a:r>
          </a:p>
        </p:txBody>
      </p:sp>
      <p:sp>
        <p:nvSpPr>
          <p:cNvPr id="13316" name="AutoShape 10"/>
          <p:cNvSpPr>
            <a:spLocks noChangeArrowheads="1"/>
          </p:cNvSpPr>
          <p:nvPr/>
        </p:nvSpPr>
        <p:spPr bwMode="auto">
          <a:xfrm>
            <a:off x="2590800" y="1371600"/>
            <a:ext cx="3886200" cy="152400"/>
          </a:xfrm>
          <a:prstGeom prst="rightArrow">
            <a:avLst>
              <a:gd name="adj1" fmla="val 59370"/>
              <a:gd name="adj2" fmla="val 98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AutoShape 11"/>
          <p:cNvSpPr>
            <a:spLocks noChangeArrowheads="1"/>
          </p:cNvSpPr>
          <p:nvPr/>
        </p:nvSpPr>
        <p:spPr bwMode="auto">
          <a:xfrm>
            <a:off x="2590800" y="1828800"/>
            <a:ext cx="3886200" cy="152400"/>
          </a:xfrm>
          <a:prstGeom prst="rightArrow">
            <a:avLst>
              <a:gd name="adj1" fmla="val 59370"/>
              <a:gd name="adj2" fmla="val 98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2590800" y="2667000"/>
            <a:ext cx="3886200" cy="152400"/>
          </a:xfrm>
          <a:prstGeom prst="rightArrow">
            <a:avLst>
              <a:gd name="adj1" fmla="val 59370"/>
              <a:gd name="adj2" fmla="val 982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 rot="10800000">
            <a:off x="2590800" y="5943600"/>
            <a:ext cx="3886200" cy="152400"/>
          </a:xfrm>
          <a:prstGeom prst="rightArrow">
            <a:avLst>
              <a:gd name="adj1" fmla="val 59370"/>
              <a:gd name="adj2" fmla="val 98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14"/>
          <p:cNvSpPr>
            <a:spLocks noChangeArrowheads="1"/>
          </p:cNvSpPr>
          <p:nvPr/>
        </p:nvSpPr>
        <p:spPr bwMode="auto">
          <a:xfrm rot="10800000">
            <a:off x="2590800" y="5181600"/>
            <a:ext cx="3886200" cy="152400"/>
          </a:xfrm>
          <a:prstGeom prst="rightArrow">
            <a:avLst>
              <a:gd name="adj1" fmla="val 59370"/>
              <a:gd name="adj2" fmla="val 98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15"/>
          <p:cNvSpPr>
            <a:spLocks noChangeArrowheads="1"/>
          </p:cNvSpPr>
          <p:nvPr/>
        </p:nvSpPr>
        <p:spPr bwMode="auto">
          <a:xfrm rot="10800000">
            <a:off x="2590800" y="4724400"/>
            <a:ext cx="3886200" cy="152400"/>
          </a:xfrm>
          <a:prstGeom prst="rightArrow">
            <a:avLst>
              <a:gd name="adj1" fmla="val 59370"/>
              <a:gd name="adj2" fmla="val 982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7"/>
          <p:cNvSpPr>
            <a:spLocks noChangeArrowheads="1"/>
          </p:cNvSpPr>
          <p:nvPr/>
        </p:nvSpPr>
        <p:spPr bwMode="auto">
          <a:xfrm>
            <a:off x="4419600" y="1143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P0f</a:t>
            </a:r>
          </a:p>
        </p:txBody>
      </p:sp>
      <p:sp>
        <p:nvSpPr>
          <p:cNvPr id="13323" name="Rectangle 18"/>
          <p:cNvSpPr>
            <a:spLocks noChangeArrowheads="1"/>
          </p:cNvSpPr>
          <p:nvPr/>
        </p:nvSpPr>
        <p:spPr bwMode="auto">
          <a:xfrm>
            <a:off x="4419600" y="15240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P1f</a:t>
            </a:r>
          </a:p>
        </p:txBody>
      </p:sp>
      <p:sp>
        <p:nvSpPr>
          <p:cNvPr id="13324" name="Rectangle 24"/>
          <p:cNvSpPr>
            <a:spLocks noChangeArrowheads="1"/>
          </p:cNvSpPr>
          <p:nvPr/>
        </p:nvSpPr>
        <p:spPr bwMode="auto">
          <a:xfrm>
            <a:off x="4495800" y="24384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P15f</a:t>
            </a:r>
          </a:p>
        </p:txBody>
      </p:sp>
      <p:sp>
        <p:nvSpPr>
          <p:cNvPr id="13325" name="Rectangle 25"/>
          <p:cNvSpPr>
            <a:spLocks noChangeArrowheads="1"/>
          </p:cNvSpPr>
          <p:nvPr/>
        </p:nvSpPr>
        <p:spPr bwMode="auto">
          <a:xfrm>
            <a:off x="4495800" y="4953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P0b</a:t>
            </a:r>
          </a:p>
        </p:txBody>
      </p:sp>
      <p:sp>
        <p:nvSpPr>
          <p:cNvPr id="13326" name="Rectangle 26"/>
          <p:cNvSpPr>
            <a:spLocks noChangeArrowheads="1"/>
          </p:cNvSpPr>
          <p:nvPr/>
        </p:nvSpPr>
        <p:spPr bwMode="auto">
          <a:xfrm>
            <a:off x="4495800" y="5334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P1b</a:t>
            </a:r>
          </a:p>
        </p:txBody>
      </p:sp>
      <p:sp>
        <p:nvSpPr>
          <p:cNvPr id="13327" name="Rectangle 27"/>
          <p:cNvSpPr>
            <a:spLocks noChangeArrowheads="1"/>
          </p:cNvSpPr>
          <p:nvPr/>
        </p:nvSpPr>
        <p:spPr bwMode="auto">
          <a:xfrm>
            <a:off x="4343400" y="61722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  P15b</a:t>
            </a:r>
          </a:p>
        </p:txBody>
      </p:sp>
      <p:sp>
        <p:nvSpPr>
          <p:cNvPr id="13328" name="Rectangle 28"/>
          <p:cNvSpPr>
            <a:spLocks noChangeArrowheads="1"/>
          </p:cNvSpPr>
          <p:nvPr/>
        </p:nvSpPr>
        <p:spPr bwMode="auto">
          <a:xfrm>
            <a:off x="1447800" y="7620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Need to transfer message between A to B</a:t>
            </a:r>
          </a:p>
        </p:txBody>
      </p:sp>
      <p:pic>
        <p:nvPicPr>
          <p:cNvPr id="13329" name="Picture 31" descr="kirk-telephone-l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629275"/>
            <a:ext cx="1362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0" name="AutoShape 37"/>
          <p:cNvSpPr>
            <a:spLocks noChangeArrowheads="1"/>
          </p:cNvSpPr>
          <p:nvPr/>
        </p:nvSpPr>
        <p:spPr bwMode="auto">
          <a:xfrm rot="-2936555">
            <a:off x="76200" y="4648200"/>
            <a:ext cx="13716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313 h 21600"/>
              <a:gd name="T14" fmla="*/ 20791 w 21600"/>
              <a:gd name="T15" fmla="*/ 14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93" y="0"/>
                </a:moveTo>
                <a:lnTo>
                  <a:pt x="19093" y="7313"/>
                </a:lnTo>
                <a:lnTo>
                  <a:pt x="3375" y="7313"/>
                </a:lnTo>
                <a:lnTo>
                  <a:pt x="3375" y="14287"/>
                </a:lnTo>
                <a:lnTo>
                  <a:pt x="19093" y="14287"/>
                </a:lnTo>
                <a:lnTo>
                  <a:pt x="1909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313"/>
                </a:moveTo>
                <a:lnTo>
                  <a:pt x="1350" y="14287"/>
                </a:lnTo>
                <a:lnTo>
                  <a:pt x="2700" y="14287"/>
                </a:lnTo>
                <a:lnTo>
                  <a:pt x="2700" y="7313"/>
                </a:lnTo>
                <a:close/>
              </a:path>
              <a:path w="21600" h="21600">
                <a:moveTo>
                  <a:pt x="0" y="7313"/>
                </a:moveTo>
                <a:lnTo>
                  <a:pt x="0" y="14287"/>
                </a:lnTo>
                <a:lnTo>
                  <a:pt x="675" y="14287"/>
                </a:lnTo>
                <a:lnTo>
                  <a:pt x="675" y="7313"/>
                </a:lnTo>
                <a:close/>
              </a:path>
            </a:pathLst>
          </a:cu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AutoShape 38"/>
          <p:cNvSpPr>
            <a:spLocks noChangeArrowheads="1"/>
          </p:cNvSpPr>
          <p:nvPr/>
        </p:nvSpPr>
        <p:spPr bwMode="auto">
          <a:xfrm rot="2630186">
            <a:off x="7620000" y="4724400"/>
            <a:ext cx="13716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7313 h 21600"/>
              <a:gd name="T14" fmla="*/ 20791 w 21600"/>
              <a:gd name="T15" fmla="*/ 14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093" y="0"/>
                </a:moveTo>
                <a:lnTo>
                  <a:pt x="19093" y="7313"/>
                </a:lnTo>
                <a:lnTo>
                  <a:pt x="3375" y="7313"/>
                </a:lnTo>
                <a:lnTo>
                  <a:pt x="3375" y="14287"/>
                </a:lnTo>
                <a:lnTo>
                  <a:pt x="19093" y="14287"/>
                </a:lnTo>
                <a:lnTo>
                  <a:pt x="1909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313"/>
                </a:moveTo>
                <a:lnTo>
                  <a:pt x="1350" y="14287"/>
                </a:lnTo>
                <a:lnTo>
                  <a:pt x="2700" y="14287"/>
                </a:lnTo>
                <a:lnTo>
                  <a:pt x="2700" y="7313"/>
                </a:lnTo>
                <a:close/>
              </a:path>
              <a:path w="21600" h="21600">
                <a:moveTo>
                  <a:pt x="0" y="7313"/>
                </a:moveTo>
                <a:lnTo>
                  <a:pt x="0" y="14287"/>
                </a:lnTo>
                <a:lnTo>
                  <a:pt x="675" y="14287"/>
                </a:lnTo>
                <a:lnTo>
                  <a:pt x="675" y="7313"/>
                </a:lnTo>
                <a:close/>
              </a:path>
            </a:pathLst>
          </a:custGeom>
          <a:solidFill>
            <a:srgbClr val="FF99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3332" name="Picture 40" descr="Telephon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4763" y="5510213"/>
            <a:ext cx="151923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3" name="Rectangle 41"/>
          <p:cNvSpPr>
            <a:spLocks noChangeArrowheads="1"/>
          </p:cNvSpPr>
          <p:nvPr/>
        </p:nvSpPr>
        <p:spPr bwMode="auto">
          <a:xfrm>
            <a:off x="1219200" y="6400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Customer A</a:t>
            </a:r>
          </a:p>
        </p:txBody>
      </p:sp>
      <p:sp>
        <p:nvSpPr>
          <p:cNvPr id="13334" name="Rectangle 42"/>
          <p:cNvSpPr>
            <a:spLocks noChangeArrowheads="1"/>
          </p:cNvSpPr>
          <p:nvPr/>
        </p:nvSpPr>
        <p:spPr bwMode="auto">
          <a:xfrm>
            <a:off x="6324600" y="64008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Customer B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Helicopter View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76400" y="1295400"/>
            <a:ext cx="152400" cy="5334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010400" y="1295400"/>
            <a:ext cx="152400" cy="5334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6200" y="8382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3366FF"/>
                </a:solidFill>
              </a:rPr>
              <a:t>Exchange X 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553200" y="8382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99"/>
                </a:solidFill>
              </a:rPr>
              <a:t>Exchange X</a:t>
            </a:r>
            <a:r>
              <a:rPr lang="en-US" sz="2400"/>
              <a:t> </a:t>
            </a:r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1828800" y="1371600"/>
            <a:ext cx="51816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H="1">
            <a:off x="1828800" y="2514600"/>
            <a:ext cx="5181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 flipH="1">
            <a:off x="1828800" y="3962400"/>
            <a:ext cx="5181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>
            <a:off x="1828800" y="5562600"/>
            <a:ext cx="51816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3810000" y="12954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IAM</a:t>
            </a:r>
          </a:p>
        </p:txBody>
      </p:sp>
      <p:sp>
        <p:nvSpPr>
          <p:cNvPr id="14348" name="Rectangle 15"/>
          <p:cNvSpPr>
            <a:spLocks noChangeArrowheads="1"/>
          </p:cNvSpPr>
          <p:nvPr/>
        </p:nvSpPr>
        <p:spPr bwMode="auto">
          <a:xfrm>
            <a:off x="3962400" y="2362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ACM</a:t>
            </a:r>
          </a:p>
        </p:txBody>
      </p: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3962400" y="3886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ANS</a:t>
            </a:r>
          </a:p>
        </p:txBody>
      </p:sp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3962400" y="6172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CBR</a:t>
            </a:r>
          </a:p>
        </p:txBody>
      </p:sp>
      <p:sp>
        <p:nvSpPr>
          <p:cNvPr id="14351" name="Rectangle 18"/>
          <p:cNvSpPr>
            <a:spLocks noChangeArrowheads="1"/>
          </p:cNvSpPr>
          <p:nvPr/>
        </p:nvSpPr>
        <p:spPr bwMode="auto">
          <a:xfrm>
            <a:off x="4495800" y="1371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( P0f TS16 )</a:t>
            </a:r>
          </a:p>
        </p:txBody>
      </p:sp>
      <p:sp>
        <p:nvSpPr>
          <p:cNvPr id="14352" name="Rectangle 19"/>
          <p:cNvSpPr>
            <a:spLocks noChangeArrowheads="1"/>
          </p:cNvSpPr>
          <p:nvPr/>
        </p:nvSpPr>
        <p:spPr bwMode="auto">
          <a:xfrm>
            <a:off x="2362200" y="251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( P0b TS16 )</a:t>
            </a:r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 flipH="1">
            <a:off x="5486400" y="3124200"/>
            <a:ext cx="152400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 flipH="1">
            <a:off x="5486400" y="4572000"/>
            <a:ext cx="152400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5" name="Rectangle 22"/>
          <p:cNvSpPr>
            <a:spLocks noChangeArrowheads="1"/>
          </p:cNvSpPr>
          <p:nvPr/>
        </p:nvSpPr>
        <p:spPr bwMode="auto">
          <a:xfrm>
            <a:off x="4648200" y="3048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RBT</a:t>
            </a:r>
          </a:p>
        </p:txBody>
      </p:sp>
      <p:sp>
        <p:nvSpPr>
          <p:cNvPr id="14356" name="Rectangle 23"/>
          <p:cNvSpPr>
            <a:spLocks noChangeArrowheads="1"/>
          </p:cNvSpPr>
          <p:nvPr/>
        </p:nvSpPr>
        <p:spPr bwMode="auto">
          <a:xfrm>
            <a:off x="53340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( P9 TS28)</a:t>
            </a:r>
          </a:p>
        </p:txBody>
      </p:sp>
      <p:sp>
        <p:nvSpPr>
          <p:cNvPr id="14357" name="Rectangle 24"/>
          <p:cNvSpPr>
            <a:spLocks noChangeArrowheads="1"/>
          </p:cNvSpPr>
          <p:nvPr/>
        </p:nvSpPr>
        <p:spPr bwMode="auto">
          <a:xfrm>
            <a:off x="2438400" y="3886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( P0b TS16 )</a:t>
            </a:r>
          </a:p>
        </p:txBody>
      </p:sp>
      <p:sp>
        <p:nvSpPr>
          <p:cNvPr id="14358" name="Rectangle 25"/>
          <p:cNvSpPr>
            <a:spLocks noChangeArrowheads="1"/>
          </p:cNvSpPr>
          <p:nvPr/>
        </p:nvSpPr>
        <p:spPr bwMode="auto">
          <a:xfrm>
            <a:off x="5486400" y="4953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( P9b TS28)</a:t>
            </a:r>
          </a:p>
        </p:txBody>
      </p:sp>
      <p:sp>
        <p:nvSpPr>
          <p:cNvPr id="14359" name="Rectangle 26"/>
          <p:cNvSpPr>
            <a:spLocks noChangeArrowheads="1"/>
          </p:cNvSpPr>
          <p:nvPr/>
        </p:nvSpPr>
        <p:spPr bwMode="auto">
          <a:xfrm>
            <a:off x="3733800" y="4648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speaking</a:t>
            </a:r>
          </a:p>
        </p:txBody>
      </p:sp>
      <p:sp>
        <p:nvSpPr>
          <p:cNvPr id="14360" name="Line 27"/>
          <p:cNvSpPr>
            <a:spLocks noChangeShapeType="1"/>
          </p:cNvSpPr>
          <p:nvPr/>
        </p:nvSpPr>
        <p:spPr bwMode="auto">
          <a:xfrm flipV="1">
            <a:off x="1828800" y="5029200"/>
            <a:ext cx="220980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61" name="Rectangle 28"/>
          <p:cNvSpPr>
            <a:spLocks noChangeArrowheads="1"/>
          </p:cNvSpPr>
          <p:nvPr/>
        </p:nvSpPr>
        <p:spPr bwMode="auto">
          <a:xfrm>
            <a:off x="2133600" y="4800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( P9f TS28)</a:t>
            </a:r>
          </a:p>
        </p:txBody>
      </p:sp>
      <p:sp>
        <p:nvSpPr>
          <p:cNvPr id="14362" name="Rectangle 29"/>
          <p:cNvSpPr>
            <a:spLocks noChangeArrowheads="1"/>
          </p:cNvSpPr>
          <p:nvPr/>
        </p:nvSpPr>
        <p:spPr bwMode="auto">
          <a:xfrm>
            <a:off x="2362200" y="6172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( P0f TS16 )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31" name="Group 47"/>
          <p:cNvGraphicFramePr>
            <a:graphicFrameLocks noGrp="1"/>
          </p:cNvGraphicFramePr>
          <p:nvPr>
            <p:ph/>
          </p:nvPr>
        </p:nvGraphicFramePr>
        <p:xfrm>
          <a:off x="228600" y="76200"/>
          <a:ext cx="8686800" cy="6718300"/>
        </p:xfrm>
        <a:graphic>
          <a:graphicData uri="http://schemas.openxmlformats.org/drawingml/2006/table">
            <a:tbl>
              <a:tblPr/>
              <a:tblGrid>
                <a:gridCol w="1528763"/>
                <a:gridCol w="3271837"/>
                <a:gridCol w="3886200"/>
              </a:tblGrid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Purpose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IAM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Address Message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Dialing Information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ACM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 Complete Message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customer free or not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RBT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Ring Back Tone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Tone herd by 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Answer Signal Charge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customer answer or not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Call Back Tone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Release the circuit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438400"/>
            <a:ext cx="53340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6600" b="1" smtClean="0">
                <a:latin typeface="Chiller" pitchFamily="82" charset="0"/>
              </a:rPr>
              <a:t>CALCULATION  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4582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Number of voice channel for voice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communication between X and Y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Channel number that we use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If we numbered voice channel from  1 to 494  : - </a:t>
            </a:r>
          </a:p>
          <a:p>
            <a:pPr eaLnBrk="1" hangingPunct="1">
              <a:buFontTx/>
              <a:buNone/>
            </a:pPr>
            <a:r>
              <a:rPr lang="en-US" sz="2400" b="1" u="sng" smtClean="0"/>
              <a:t>Select related TS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30 + 30 =60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305 – 60 = 245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245 / 31  = 7 mod 28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                         P</a:t>
            </a:r>
            <a:r>
              <a:rPr lang="en-US" sz="2400" baseline="-25000" smtClean="0"/>
              <a:t>9</a:t>
            </a:r>
            <a:r>
              <a:rPr lang="en-US" sz="2400" smtClean="0"/>
              <a:t> TS28       (PCM no = 9 , TS no = 28)</a:t>
            </a:r>
          </a:p>
          <a:p>
            <a:pPr eaLnBrk="1" hangingPunct="1">
              <a:buFontTx/>
              <a:buNone/>
            </a:pPr>
            <a:endParaRPr lang="en-US" sz="2400" b="1" u="sng" smtClean="0"/>
          </a:p>
        </p:txBody>
      </p:sp>
      <p:sp>
        <p:nvSpPr>
          <p:cNvPr id="17411" name="AutoShape 5"/>
          <p:cNvSpPr>
            <a:spLocks/>
          </p:cNvSpPr>
          <p:nvPr/>
        </p:nvSpPr>
        <p:spPr bwMode="auto">
          <a:xfrm>
            <a:off x="5029200" y="5334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334000" y="4572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  <a:r>
              <a:rPr lang="en-US" sz="2400"/>
              <a:t>=   (31 * 14) + (30 *2)</a:t>
            </a:r>
          </a:p>
          <a:p>
            <a:r>
              <a:rPr lang="en-US" sz="2400"/>
              <a:t>       494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5410200" y="16002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  <a:r>
              <a:rPr lang="en-US" sz="2400"/>
              <a:t>=      305</a:t>
            </a: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2895600" y="50292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4038600" y="5029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7 + 2 = 9</a:t>
            </a:r>
          </a:p>
        </p:txBody>
      </p:sp>
      <p:sp>
        <p:nvSpPr>
          <p:cNvPr id="17416" name="Line 11"/>
          <p:cNvSpPr>
            <a:spLocks noChangeShapeType="1"/>
          </p:cNvSpPr>
          <p:nvPr/>
        </p:nvSpPr>
        <p:spPr bwMode="auto">
          <a:xfrm>
            <a:off x="2667000" y="3810000"/>
            <a:ext cx="1981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 flipH="1">
            <a:off x="2743200" y="54102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pPr algn="l" eaLnBrk="1" hangingPunct="1"/>
            <a:r>
              <a:rPr lang="en-US" sz="2400" smtClean="0"/>
              <a:t>Number that we dial  =  15904607</a:t>
            </a:r>
          </a:p>
        </p:txBody>
      </p:sp>
      <p:graphicFrame>
        <p:nvGraphicFramePr>
          <p:cNvPr id="20654" name="Group 174"/>
          <p:cNvGraphicFramePr>
            <a:graphicFrameLocks noGrp="1"/>
          </p:cNvGraphicFramePr>
          <p:nvPr>
            <p:ph idx="4294967295"/>
          </p:nvPr>
        </p:nvGraphicFramePr>
        <p:xfrm>
          <a:off x="228600" y="1524000"/>
          <a:ext cx="8686800" cy="3968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66750"/>
                <a:gridCol w="314325"/>
                <a:gridCol w="860425"/>
                <a:gridCol w="53213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1000,1010,1001,0000,1000,1100,0000,1110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1" name="Rectangle 59"/>
          <p:cNvSpPr>
            <a:spLocks noChangeArrowheads="1"/>
          </p:cNvSpPr>
          <p:nvPr/>
        </p:nvSpPr>
        <p:spPr bwMode="auto">
          <a:xfrm>
            <a:off x="228600" y="914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IAM</a:t>
            </a:r>
          </a:p>
        </p:txBody>
      </p:sp>
      <p:sp>
        <p:nvSpPr>
          <p:cNvPr id="18452" name="AutoShape 61"/>
          <p:cNvSpPr>
            <a:spLocks/>
          </p:cNvSpPr>
          <p:nvPr/>
        </p:nvSpPr>
        <p:spPr bwMode="auto">
          <a:xfrm rot="-5400000">
            <a:off x="476250" y="1733550"/>
            <a:ext cx="190500" cy="685800"/>
          </a:xfrm>
          <a:prstGeom prst="leftBrace">
            <a:avLst>
              <a:gd name="adj1" fmla="val 3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777" name="Group 297"/>
          <p:cNvGraphicFramePr>
            <a:graphicFrameLocks noGrp="1"/>
          </p:cNvGraphicFramePr>
          <p:nvPr/>
        </p:nvGraphicFramePr>
        <p:xfrm>
          <a:off x="152400" y="2209800"/>
          <a:ext cx="8686800" cy="3968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685800"/>
                <a:gridCol w="295275"/>
                <a:gridCol w="860425"/>
                <a:gridCol w="53213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* 8 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0" name="AutoShape 166"/>
          <p:cNvSpPr>
            <a:spLocks/>
          </p:cNvSpPr>
          <p:nvPr/>
        </p:nvSpPr>
        <p:spPr bwMode="auto">
          <a:xfrm rot="-5400000">
            <a:off x="1238250" y="1733550"/>
            <a:ext cx="190500" cy="685800"/>
          </a:xfrm>
          <a:prstGeom prst="leftBrace">
            <a:avLst>
              <a:gd name="adj1" fmla="val 3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AutoShape 167"/>
          <p:cNvSpPr>
            <a:spLocks/>
          </p:cNvSpPr>
          <p:nvPr/>
        </p:nvSpPr>
        <p:spPr bwMode="auto">
          <a:xfrm rot="-5400000">
            <a:off x="1962150" y="1771650"/>
            <a:ext cx="190500" cy="609600"/>
          </a:xfrm>
          <a:prstGeom prst="leftBrace">
            <a:avLst>
              <a:gd name="adj1" fmla="val 26667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AutoShape 168"/>
          <p:cNvSpPr>
            <a:spLocks/>
          </p:cNvSpPr>
          <p:nvPr/>
        </p:nvSpPr>
        <p:spPr bwMode="auto">
          <a:xfrm rot="-5400000">
            <a:off x="2495550" y="1924050"/>
            <a:ext cx="190500" cy="304800"/>
          </a:xfrm>
          <a:prstGeom prst="leftBrace">
            <a:avLst>
              <a:gd name="adj1" fmla="val 13333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AutoShape 176"/>
          <p:cNvSpPr>
            <a:spLocks/>
          </p:cNvSpPr>
          <p:nvPr/>
        </p:nvSpPr>
        <p:spPr bwMode="auto">
          <a:xfrm rot="-5400000">
            <a:off x="3067050" y="1733550"/>
            <a:ext cx="190500" cy="685800"/>
          </a:xfrm>
          <a:prstGeom prst="leftBrace">
            <a:avLst>
              <a:gd name="adj1" fmla="val 3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AutoShape 177"/>
          <p:cNvSpPr>
            <a:spLocks/>
          </p:cNvSpPr>
          <p:nvPr/>
        </p:nvSpPr>
        <p:spPr bwMode="auto">
          <a:xfrm rot="-5400000">
            <a:off x="6115050" y="-552450"/>
            <a:ext cx="190500" cy="5257800"/>
          </a:xfrm>
          <a:prstGeom prst="leftBrace">
            <a:avLst>
              <a:gd name="adj1" fmla="val 23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Rectangle 178"/>
          <p:cNvSpPr>
            <a:spLocks noChangeArrowheads="1"/>
          </p:cNvSpPr>
          <p:nvPr/>
        </p:nvSpPr>
        <p:spPr bwMode="auto">
          <a:xfrm>
            <a:off x="3124200" y="297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K=56 bits</a:t>
            </a:r>
          </a:p>
        </p:txBody>
      </p:sp>
      <p:sp>
        <p:nvSpPr>
          <p:cNvPr id="18466" name="AutoShape 179"/>
          <p:cNvSpPr>
            <a:spLocks noChangeArrowheads="1"/>
          </p:cNvSpPr>
          <p:nvPr/>
        </p:nvSpPr>
        <p:spPr bwMode="auto">
          <a:xfrm>
            <a:off x="3962400" y="25146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20759" name="Group 279"/>
          <p:cNvGraphicFramePr>
            <a:graphicFrameLocks noGrp="1"/>
          </p:cNvGraphicFramePr>
          <p:nvPr/>
        </p:nvGraphicFramePr>
        <p:xfrm>
          <a:off x="1219200" y="4648200"/>
          <a:ext cx="6781800" cy="396875"/>
        </p:xfrm>
        <a:graphic>
          <a:graphicData uri="http://schemas.openxmlformats.org/drawingml/2006/table">
            <a:tbl>
              <a:tblPr/>
              <a:tblGrid>
                <a:gridCol w="838200"/>
                <a:gridCol w="909638"/>
                <a:gridCol w="814387"/>
                <a:gridCol w="638175"/>
                <a:gridCol w="609600"/>
                <a:gridCol w="762000"/>
                <a:gridCol w="22098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85" name="Rectangle 196"/>
          <p:cNvSpPr>
            <a:spLocks noChangeArrowheads="1"/>
          </p:cNvSpPr>
          <p:nvPr/>
        </p:nvSpPr>
        <p:spPr bwMode="auto">
          <a:xfrm>
            <a:off x="304800" y="3505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Message</a:t>
            </a:r>
          </a:p>
        </p:txBody>
      </p:sp>
      <p:sp>
        <p:nvSpPr>
          <p:cNvPr id="18486" name="Rectangle 241"/>
          <p:cNvSpPr>
            <a:spLocks noChangeArrowheads="1"/>
          </p:cNvSpPr>
          <p:nvPr/>
        </p:nvSpPr>
        <p:spPr bwMode="auto">
          <a:xfrm>
            <a:off x="8001000" y="4038600"/>
            <a:ext cx="1524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87" name="Rectangle 242"/>
          <p:cNvSpPr>
            <a:spLocks noChangeArrowheads="1"/>
          </p:cNvSpPr>
          <p:nvPr/>
        </p:nvSpPr>
        <p:spPr bwMode="auto">
          <a:xfrm>
            <a:off x="1066800" y="4038600"/>
            <a:ext cx="1524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766" name="Group 286"/>
          <p:cNvGraphicFramePr>
            <a:graphicFrameLocks noGrp="1"/>
          </p:cNvGraphicFramePr>
          <p:nvPr/>
        </p:nvGraphicFramePr>
        <p:xfrm>
          <a:off x="1219200" y="5410200"/>
          <a:ext cx="6781800" cy="725488"/>
        </p:xfrm>
        <a:graphic>
          <a:graphicData uri="http://schemas.openxmlformats.org/drawingml/2006/table">
            <a:tbl>
              <a:tblPr/>
              <a:tblGrid>
                <a:gridCol w="838200"/>
                <a:gridCol w="909638"/>
                <a:gridCol w="814387"/>
                <a:gridCol w="638175"/>
                <a:gridCol w="609600"/>
                <a:gridCol w="762000"/>
                <a:gridCol w="22098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06" name="AutoShape 261"/>
          <p:cNvSpPr>
            <a:spLocks/>
          </p:cNvSpPr>
          <p:nvPr/>
        </p:nvSpPr>
        <p:spPr bwMode="auto">
          <a:xfrm rot="-5400000">
            <a:off x="1543050" y="4857750"/>
            <a:ext cx="190500" cy="685800"/>
          </a:xfrm>
          <a:prstGeom prst="leftBrace">
            <a:avLst>
              <a:gd name="adj1" fmla="val 3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07" name="Line 287"/>
          <p:cNvSpPr>
            <a:spLocks noChangeShapeType="1"/>
          </p:cNvSpPr>
          <p:nvPr/>
        </p:nvSpPr>
        <p:spPr bwMode="auto">
          <a:xfrm flipV="1">
            <a:off x="762000" y="5181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508" name="Rectangle 288"/>
          <p:cNvSpPr>
            <a:spLocks noChangeArrowheads="1"/>
          </p:cNvSpPr>
          <p:nvPr/>
        </p:nvSpPr>
        <p:spPr bwMode="auto">
          <a:xfrm>
            <a:off x="152400" y="5638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 bits</a:t>
            </a:r>
          </a:p>
        </p:txBody>
      </p:sp>
      <p:sp>
        <p:nvSpPr>
          <p:cNvPr id="18509" name="Rectangle 289"/>
          <p:cNvSpPr>
            <a:spLocks noChangeArrowheads="1"/>
          </p:cNvSpPr>
          <p:nvPr/>
        </p:nvSpPr>
        <p:spPr bwMode="auto">
          <a:xfrm>
            <a:off x="8153400" y="5486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 bits</a:t>
            </a:r>
          </a:p>
        </p:txBody>
      </p:sp>
      <p:sp>
        <p:nvSpPr>
          <p:cNvPr id="18510" name="Line 290"/>
          <p:cNvSpPr>
            <a:spLocks noChangeShapeType="1"/>
          </p:cNvSpPr>
          <p:nvPr/>
        </p:nvSpPr>
        <p:spPr bwMode="auto">
          <a:xfrm flipH="1" flipV="1">
            <a:off x="8153400" y="5181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511" name="AutoShape 291"/>
          <p:cNvSpPr>
            <a:spLocks/>
          </p:cNvSpPr>
          <p:nvPr/>
        </p:nvSpPr>
        <p:spPr bwMode="auto">
          <a:xfrm rot="-5400000">
            <a:off x="2457450" y="4857750"/>
            <a:ext cx="190500" cy="685800"/>
          </a:xfrm>
          <a:prstGeom prst="leftBrace">
            <a:avLst>
              <a:gd name="adj1" fmla="val 3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2" name="AutoShape 292"/>
          <p:cNvSpPr>
            <a:spLocks/>
          </p:cNvSpPr>
          <p:nvPr/>
        </p:nvSpPr>
        <p:spPr bwMode="auto">
          <a:xfrm rot="-5400000">
            <a:off x="3295650" y="4857750"/>
            <a:ext cx="190500" cy="685800"/>
          </a:xfrm>
          <a:prstGeom prst="leftBrace">
            <a:avLst>
              <a:gd name="adj1" fmla="val 3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3" name="AutoShape 293"/>
          <p:cNvSpPr>
            <a:spLocks/>
          </p:cNvSpPr>
          <p:nvPr/>
        </p:nvSpPr>
        <p:spPr bwMode="auto">
          <a:xfrm rot="-5400000">
            <a:off x="4019550" y="4895850"/>
            <a:ext cx="190500" cy="609600"/>
          </a:xfrm>
          <a:prstGeom prst="leftBrace">
            <a:avLst>
              <a:gd name="adj1" fmla="val 26667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4" name="AutoShape 294"/>
          <p:cNvSpPr>
            <a:spLocks/>
          </p:cNvSpPr>
          <p:nvPr/>
        </p:nvSpPr>
        <p:spPr bwMode="auto">
          <a:xfrm rot="-5400000">
            <a:off x="4629150" y="5048250"/>
            <a:ext cx="190500" cy="457200"/>
          </a:xfrm>
          <a:prstGeom prst="leftBrace">
            <a:avLst>
              <a:gd name="adj1" fmla="val 2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b="1"/>
          </a:p>
        </p:txBody>
      </p:sp>
      <p:sp>
        <p:nvSpPr>
          <p:cNvPr id="18515" name="AutoShape 295"/>
          <p:cNvSpPr>
            <a:spLocks/>
          </p:cNvSpPr>
          <p:nvPr/>
        </p:nvSpPr>
        <p:spPr bwMode="auto">
          <a:xfrm rot="-5400000">
            <a:off x="5353050" y="4895850"/>
            <a:ext cx="190500" cy="685800"/>
          </a:xfrm>
          <a:prstGeom prst="leftBrace">
            <a:avLst>
              <a:gd name="adj1" fmla="val 30000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6" name="AutoShape 296"/>
          <p:cNvSpPr>
            <a:spLocks/>
          </p:cNvSpPr>
          <p:nvPr/>
        </p:nvSpPr>
        <p:spPr bwMode="auto">
          <a:xfrm rot="-5400000">
            <a:off x="6838950" y="4210050"/>
            <a:ext cx="190500" cy="2133600"/>
          </a:xfrm>
          <a:prstGeom prst="leftBrace">
            <a:avLst>
              <a:gd name="adj1" fmla="val 93333"/>
              <a:gd name="adj2" fmla="val 48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7" name="AutoShape 298"/>
          <p:cNvSpPr>
            <a:spLocks noChangeArrowheads="1"/>
          </p:cNvSpPr>
          <p:nvPr/>
        </p:nvSpPr>
        <p:spPr bwMode="auto">
          <a:xfrm rot="5606684">
            <a:off x="3276600" y="6248400"/>
            <a:ext cx="3810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518" name="Rectangle 299"/>
          <p:cNvSpPr>
            <a:spLocks noChangeArrowheads="1"/>
          </p:cNvSpPr>
          <p:nvPr/>
        </p:nvSpPr>
        <p:spPr bwMode="auto">
          <a:xfrm>
            <a:off x="3810000" y="63246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Total bits  =  150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457200" y="457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ACM</a:t>
            </a:r>
          </a:p>
        </p:txBody>
      </p:sp>
      <p:graphicFrame>
        <p:nvGraphicFramePr>
          <p:cNvPr id="26645" name="Group 21"/>
          <p:cNvGraphicFramePr>
            <a:graphicFrameLocks noGrp="1"/>
          </p:cNvGraphicFramePr>
          <p:nvPr>
            <p:ph idx="4294967295"/>
          </p:nvPr>
        </p:nvGraphicFramePr>
        <p:xfrm>
          <a:off x="1600200" y="990600"/>
          <a:ext cx="5715000" cy="457200"/>
        </p:xfrm>
        <a:graphic>
          <a:graphicData uri="http://schemas.openxmlformats.org/drawingml/2006/table">
            <a:tbl>
              <a:tblPr/>
              <a:tblGrid>
                <a:gridCol w="1057275"/>
                <a:gridCol w="1219200"/>
                <a:gridCol w="34385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9" name="AutoShape 23"/>
          <p:cNvSpPr>
            <a:spLocks/>
          </p:cNvSpPr>
          <p:nvPr/>
        </p:nvSpPr>
        <p:spPr bwMode="auto">
          <a:xfrm rot="-5400000">
            <a:off x="2019300" y="1104900"/>
            <a:ext cx="228600" cy="1066800"/>
          </a:xfrm>
          <a:prstGeom prst="leftBrace">
            <a:avLst>
              <a:gd name="adj1" fmla="val 38889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74" name="Group 50"/>
          <p:cNvGraphicFramePr>
            <a:graphicFrameLocks noGrp="1"/>
          </p:cNvGraphicFramePr>
          <p:nvPr/>
        </p:nvGraphicFramePr>
        <p:xfrm>
          <a:off x="1600200" y="1752600"/>
          <a:ext cx="5715000" cy="457200"/>
        </p:xfrm>
        <a:graphic>
          <a:graphicData uri="http://schemas.openxmlformats.org/drawingml/2006/table">
            <a:tbl>
              <a:tblPr/>
              <a:tblGrid>
                <a:gridCol w="1057275"/>
                <a:gridCol w="1219200"/>
                <a:gridCol w="34385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bits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4" name="AutoShape 51"/>
          <p:cNvSpPr>
            <a:spLocks/>
          </p:cNvSpPr>
          <p:nvPr/>
        </p:nvSpPr>
        <p:spPr bwMode="auto">
          <a:xfrm rot="-5400000">
            <a:off x="3162300" y="1104900"/>
            <a:ext cx="228600" cy="1066800"/>
          </a:xfrm>
          <a:prstGeom prst="leftBrace">
            <a:avLst>
              <a:gd name="adj1" fmla="val 38889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52"/>
          <p:cNvSpPr>
            <a:spLocks/>
          </p:cNvSpPr>
          <p:nvPr/>
        </p:nvSpPr>
        <p:spPr bwMode="auto">
          <a:xfrm rot="-5400000">
            <a:off x="5524500" y="-38100"/>
            <a:ext cx="228600" cy="3352800"/>
          </a:xfrm>
          <a:prstGeom prst="leftBrace">
            <a:avLst>
              <a:gd name="adj1" fmla="val 122222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53"/>
          <p:cNvSpPr>
            <a:spLocks noChangeArrowheads="1"/>
          </p:cNvSpPr>
          <p:nvPr/>
        </p:nvSpPr>
        <p:spPr bwMode="auto">
          <a:xfrm>
            <a:off x="381000" y="251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Message</a:t>
            </a:r>
          </a:p>
        </p:txBody>
      </p:sp>
      <p:graphicFrame>
        <p:nvGraphicFramePr>
          <p:cNvPr id="26743" name="Group 119"/>
          <p:cNvGraphicFramePr>
            <a:graphicFrameLocks noGrp="1"/>
          </p:cNvGraphicFramePr>
          <p:nvPr/>
        </p:nvGraphicFramePr>
        <p:xfrm>
          <a:off x="914400" y="3581400"/>
          <a:ext cx="6781800" cy="396875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990600"/>
                <a:gridCol w="838200"/>
                <a:gridCol w="762000"/>
                <a:gridCol w="9144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5" name="Rectangle 120"/>
          <p:cNvSpPr>
            <a:spLocks noChangeArrowheads="1"/>
          </p:cNvSpPr>
          <p:nvPr/>
        </p:nvSpPr>
        <p:spPr bwMode="auto">
          <a:xfrm>
            <a:off x="7696200" y="3124200"/>
            <a:ext cx="152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Rectangle 121"/>
          <p:cNvSpPr>
            <a:spLocks noChangeArrowheads="1"/>
          </p:cNvSpPr>
          <p:nvPr/>
        </p:nvSpPr>
        <p:spPr bwMode="auto">
          <a:xfrm>
            <a:off x="762000" y="3124200"/>
            <a:ext cx="152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77" name="Group 153"/>
          <p:cNvGraphicFramePr>
            <a:graphicFrameLocks noGrp="1"/>
          </p:cNvGraphicFramePr>
          <p:nvPr/>
        </p:nvGraphicFramePr>
        <p:xfrm>
          <a:off x="914400" y="4252913"/>
          <a:ext cx="6781800" cy="762000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990600"/>
                <a:gridCol w="838200"/>
                <a:gridCol w="762000"/>
                <a:gridCol w="9144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5" name="AutoShape 154"/>
          <p:cNvSpPr>
            <a:spLocks/>
          </p:cNvSpPr>
          <p:nvPr/>
        </p:nvSpPr>
        <p:spPr bwMode="auto">
          <a:xfrm rot="-5400000">
            <a:off x="12954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AutoShape 155"/>
          <p:cNvSpPr>
            <a:spLocks/>
          </p:cNvSpPr>
          <p:nvPr/>
        </p:nvSpPr>
        <p:spPr bwMode="auto">
          <a:xfrm rot="-5400000">
            <a:off x="22860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AutoShape 156"/>
          <p:cNvSpPr>
            <a:spLocks/>
          </p:cNvSpPr>
          <p:nvPr/>
        </p:nvSpPr>
        <p:spPr bwMode="auto">
          <a:xfrm rot="-5400000">
            <a:off x="33528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AutoShape 157"/>
          <p:cNvSpPr>
            <a:spLocks/>
          </p:cNvSpPr>
          <p:nvPr/>
        </p:nvSpPr>
        <p:spPr bwMode="auto">
          <a:xfrm rot="-5400000">
            <a:off x="42672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AutoShape 158"/>
          <p:cNvSpPr>
            <a:spLocks/>
          </p:cNvSpPr>
          <p:nvPr/>
        </p:nvSpPr>
        <p:spPr bwMode="auto">
          <a:xfrm rot="-5400000">
            <a:off x="5067300" y="3771900"/>
            <a:ext cx="228600" cy="762000"/>
          </a:xfrm>
          <a:prstGeom prst="leftBrace">
            <a:avLst>
              <a:gd name="adj1" fmla="val 27778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AutoShape 159"/>
          <p:cNvSpPr>
            <a:spLocks/>
          </p:cNvSpPr>
          <p:nvPr/>
        </p:nvSpPr>
        <p:spPr bwMode="auto">
          <a:xfrm rot="-5400000">
            <a:off x="5905500" y="3771900"/>
            <a:ext cx="228600" cy="762000"/>
          </a:xfrm>
          <a:prstGeom prst="leftBrace">
            <a:avLst>
              <a:gd name="adj1" fmla="val 27778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AutoShape 160"/>
          <p:cNvSpPr>
            <a:spLocks/>
          </p:cNvSpPr>
          <p:nvPr/>
        </p:nvSpPr>
        <p:spPr bwMode="auto">
          <a:xfrm rot="-5400000">
            <a:off x="6972300" y="3695700"/>
            <a:ext cx="228600" cy="914400"/>
          </a:xfrm>
          <a:prstGeom prst="leftBrace">
            <a:avLst>
              <a:gd name="adj1" fmla="val 33333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Rectangle 161"/>
          <p:cNvSpPr>
            <a:spLocks noChangeArrowheads="1"/>
          </p:cNvSpPr>
          <p:nvPr/>
        </p:nvSpPr>
        <p:spPr bwMode="auto">
          <a:xfrm>
            <a:off x="1524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19513" name="Rectangle 162"/>
          <p:cNvSpPr>
            <a:spLocks noChangeArrowheads="1"/>
          </p:cNvSpPr>
          <p:nvPr/>
        </p:nvSpPr>
        <p:spPr bwMode="auto">
          <a:xfrm>
            <a:off x="118872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19514" name="Rectangle 163"/>
          <p:cNvSpPr>
            <a:spLocks noChangeArrowheads="1"/>
          </p:cNvSpPr>
          <p:nvPr/>
        </p:nvSpPr>
        <p:spPr bwMode="auto">
          <a:xfrm>
            <a:off x="78486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19515" name="Line 164"/>
          <p:cNvSpPr>
            <a:spLocks noChangeShapeType="1"/>
          </p:cNvSpPr>
          <p:nvPr/>
        </p:nvSpPr>
        <p:spPr bwMode="auto">
          <a:xfrm flipV="1">
            <a:off x="381000" y="3810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516" name="Line 165"/>
          <p:cNvSpPr>
            <a:spLocks noChangeShapeType="1"/>
          </p:cNvSpPr>
          <p:nvPr/>
        </p:nvSpPr>
        <p:spPr bwMode="auto">
          <a:xfrm flipH="1" flipV="1">
            <a:off x="7924800" y="3810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517" name="AutoShape 166"/>
          <p:cNvSpPr>
            <a:spLocks noChangeArrowheads="1"/>
          </p:cNvSpPr>
          <p:nvPr/>
        </p:nvSpPr>
        <p:spPr bwMode="auto">
          <a:xfrm rot="5606684">
            <a:off x="3657600" y="5181600"/>
            <a:ext cx="3810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18" name="Rectangle 167"/>
          <p:cNvSpPr>
            <a:spLocks noChangeArrowheads="1"/>
          </p:cNvSpPr>
          <p:nvPr/>
        </p:nvSpPr>
        <p:spPr bwMode="auto">
          <a:xfrm>
            <a:off x="3581400" y="60198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Total bits  =  110</a:t>
            </a:r>
          </a:p>
        </p:txBody>
      </p:sp>
      <p:sp>
        <p:nvSpPr>
          <p:cNvPr id="19519" name="AutoShape 168"/>
          <p:cNvSpPr>
            <a:spLocks noChangeArrowheads="1"/>
          </p:cNvSpPr>
          <p:nvPr/>
        </p:nvSpPr>
        <p:spPr bwMode="auto">
          <a:xfrm>
            <a:off x="4114800" y="1981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520" name="Rectangle 169"/>
          <p:cNvSpPr>
            <a:spLocks noChangeArrowheads="1"/>
          </p:cNvSpPr>
          <p:nvPr/>
        </p:nvSpPr>
        <p:spPr bwMode="auto">
          <a:xfrm>
            <a:off x="3200400" y="243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K=16 bits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304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ANC</a:t>
            </a:r>
          </a:p>
        </p:txBody>
      </p:sp>
      <p:graphicFrame>
        <p:nvGraphicFramePr>
          <p:cNvPr id="30807" name="Group 87"/>
          <p:cNvGraphicFramePr>
            <a:graphicFrameLocks noGrp="1"/>
          </p:cNvGraphicFramePr>
          <p:nvPr>
            <p:ph idx="4294967295"/>
          </p:nvPr>
        </p:nvGraphicFramePr>
        <p:xfrm>
          <a:off x="1600200" y="762000"/>
          <a:ext cx="2276475" cy="457200"/>
        </p:xfrm>
        <a:graphic>
          <a:graphicData uri="http://schemas.openxmlformats.org/drawingml/2006/table">
            <a:tbl>
              <a:tblPr/>
              <a:tblGrid>
                <a:gridCol w="1057275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1" name="AutoShape 13"/>
          <p:cNvSpPr>
            <a:spLocks/>
          </p:cNvSpPr>
          <p:nvPr/>
        </p:nvSpPr>
        <p:spPr bwMode="auto">
          <a:xfrm rot="-5400000">
            <a:off x="2019300" y="876300"/>
            <a:ext cx="228600" cy="1066800"/>
          </a:xfrm>
          <a:prstGeom prst="leftBrace">
            <a:avLst>
              <a:gd name="adj1" fmla="val 38889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34" name="Group 14"/>
          <p:cNvGraphicFramePr>
            <a:graphicFrameLocks noGrp="1"/>
          </p:cNvGraphicFramePr>
          <p:nvPr/>
        </p:nvGraphicFramePr>
        <p:xfrm>
          <a:off x="1600200" y="1524000"/>
          <a:ext cx="5715000" cy="457200"/>
        </p:xfrm>
        <a:graphic>
          <a:graphicData uri="http://schemas.openxmlformats.org/drawingml/2006/table">
            <a:tbl>
              <a:tblPr/>
              <a:tblGrid>
                <a:gridCol w="1057275"/>
                <a:gridCol w="1219200"/>
                <a:gridCol w="34385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bits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6" name="AutoShape 26"/>
          <p:cNvSpPr>
            <a:spLocks/>
          </p:cNvSpPr>
          <p:nvPr/>
        </p:nvSpPr>
        <p:spPr bwMode="auto">
          <a:xfrm rot="-5400000">
            <a:off x="3162300" y="876300"/>
            <a:ext cx="228600" cy="1066800"/>
          </a:xfrm>
          <a:prstGeom prst="leftBrace">
            <a:avLst>
              <a:gd name="adj1" fmla="val 38889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28"/>
          <p:cNvSpPr>
            <a:spLocks noChangeArrowheads="1"/>
          </p:cNvSpPr>
          <p:nvPr/>
        </p:nvSpPr>
        <p:spPr bwMode="auto">
          <a:xfrm>
            <a:off x="533400" y="2362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Message</a:t>
            </a:r>
          </a:p>
        </p:txBody>
      </p:sp>
      <p:graphicFrame>
        <p:nvGraphicFramePr>
          <p:cNvPr id="30749" name="Group 29"/>
          <p:cNvGraphicFramePr>
            <a:graphicFrameLocks noGrp="1"/>
          </p:cNvGraphicFramePr>
          <p:nvPr/>
        </p:nvGraphicFramePr>
        <p:xfrm>
          <a:off x="914400" y="3581400"/>
          <a:ext cx="6781800" cy="396875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990600"/>
                <a:gridCol w="838200"/>
                <a:gridCol w="762000"/>
                <a:gridCol w="9144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6" name="Rectangle 47"/>
          <p:cNvSpPr>
            <a:spLocks noChangeArrowheads="1"/>
          </p:cNvSpPr>
          <p:nvPr/>
        </p:nvSpPr>
        <p:spPr bwMode="auto">
          <a:xfrm>
            <a:off x="7696200" y="3124200"/>
            <a:ext cx="152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Rectangle 48"/>
          <p:cNvSpPr>
            <a:spLocks noChangeArrowheads="1"/>
          </p:cNvSpPr>
          <p:nvPr/>
        </p:nvSpPr>
        <p:spPr bwMode="auto">
          <a:xfrm>
            <a:off x="762000" y="3124200"/>
            <a:ext cx="152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69" name="Group 49"/>
          <p:cNvGraphicFramePr>
            <a:graphicFrameLocks noGrp="1"/>
          </p:cNvGraphicFramePr>
          <p:nvPr/>
        </p:nvGraphicFramePr>
        <p:xfrm>
          <a:off x="914400" y="4252913"/>
          <a:ext cx="6781800" cy="762000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990600"/>
                <a:gridCol w="838200"/>
                <a:gridCol w="762000"/>
                <a:gridCol w="9144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AutoShape 73"/>
          <p:cNvSpPr>
            <a:spLocks/>
          </p:cNvSpPr>
          <p:nvPr/>
        </p:nvSpPr>
        <p:spPr bwMode="auto">
          <a:xfrm rot="-5400000">
            <a:off x="12954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AutoShape 74"/>
          <p:cNvSpPr>
            <a:spLocks/>
          </p:cNvSpPr>
          <p:nvPr/>
        </p:nvSpPr>
        <p:spPr bwMode="auto">
          <a:xfrm rot="-5400000">
            <a:off x="22860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AutoShape 75"/>
          <p:cNvSpPr>
            <a:spLocks/>
          </p:cNvSpPr>
          <p:nvPr/>
        </p:nvSpPr>
        <p:spPr bwMode="auto">
          <a:xfrm rot="-5400000">
            <a:off x="33528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AutoShape 76"/>
          <p:cNvSpPr>
            <a:spLocks/>
          </p:cNvSpPr>
          <p:nvPr/>
        </p:nvSpPr>
        <p:spPr bwMode="auto">
          <a:xfrm rot="-5400000">
            <a:off x="42672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AutoShape 77"/>
          <p:cNvSpPr>
            <a:spLocks/>
          </p:cNvSpPr>
          <p:nvPr/>
        </p:nvSpPr>
        <p:spPr bwMode="auto">
          <a:xfrm rot="-5400000">
            <a:off x="5067300" y="3771900"/>
            <a:ext cx="228600" cy="762000"/>
          </a:xfrm>
          <a:prstGeom prst="leftBrace">
            <a:avLst>
              <a:gd name="adj1" fmla="val 27778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AutoShape 78"/>
          <p:cNvSpPr>
            <a:spLocks/>
          </p:cNvSpPr>
          <p:nvPr/>
        </p:nvSpPr>
        <p:spPr bwMode="auto">
          <a:xfrm rot="-5400000">
            <a:off x="5905500" y="3771900"/>
            <a:ext cx="228600" cy="762000"/>
          </a:xfrm>
          <a:prstGeom prst="leftBrace">
            <a:avLst>
              <a:gd name="adj1" fmla="val 27778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AutoShape 79"/>
          <p:cNvSpPr>
            <a:spLocks/>
          </p:cNvSpPr>
          <p:nvPr/>
        </p:nvSpPr>
        <p:spPr bwMode="auto">
          <a:xfrm rot="-5400000">
            <a:off x="6972300" y="3695700"/>
            <a:ext cx="228600" cy="914400"/>
          </a:xfrm>
          <a:prstGeom prst="leftBrace">
            <a:avLst>
              <a:gd name="adj1" fmla="val 33333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Rectangle 80"/>
          <p:cNvSpPr>
            <a:spLocks noChangeArrowheads="1"/>
          </p:cNvSpPr>
          <p:nvPr/>
        </p:nvSpPr>
        <p:spPr bwMode="auto">
          <a:xfrm>
            <a:off x="1524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20534" name="Rectangle 81"/>
          <p:cNvSpPr>
            <a:spLocks noChangeArrowheads="1"/>
          </p:cNvSpPr>
          <p:nvPr/>
        </p:nvSpPr>
        <p:spPr bwMode="auto">
          <a:xfrm>
            <a:off x="118872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20535" name="Rectangle 82"/>
          <p:cNvSpPr>
            <a:spLocks noChangeArrowheads="1"/>
          </p:cNvSpPr>
          <p:nvPr/>
        </p:nvSpPr>
        <p:spPr bwMode="auto">
          <a:xfrm>
            <a:off x="78486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20536" name="Line 83"/>
          <p:cNvSpPr>
            <a:spLocks noChangeShapeType="1"/>
          </p:cNvSpPr>
          <p:nvPr/>
        </p:nvSpPr>
        <p:spPr bwMode="auto">
          <a:xfrm flipV="1">
            <a:off x="381000" y="3810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37" name="Line 84"/>
          <p:cNvSpPr>
            <a:spLocks noChangeShapeType="1"/>
          </p:cNvSpPr>
          <p:nvPr/>
        </p:nvSpPr>
        <p:spPr bwMode="auto">
          <a:xfrm flipH="1" flipV="1">
            <a:off x="7924800" y="3810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538" name="AutoShape 85"/>
          <p:cNvSpPr>
            <a:spLocks noChangeArrowheads="1"/>
          </p:cNvSpPr>
          <p:nvPr/>
        </p:nvSpPr>
        <p:spPr bwMode="auto">
          <a:xfrm rot="5606684">
            <a:off x="3657600" y="5181600"/>
            <a:ext cx="3810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39" name="Rectangle 86"/>
          <p:cNvSpPr>
            <a:spLocks noChangeArrowheads="1"/>
          </p:cNvSpPr>
          <p:nvPr/>
        </p:nvSpPr>
        <p:spPr bwMode="auto">
          <a:xfrm>
            <a:off x="3581400" y="60198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Total bits  =  102</a:t>
            </a:r>
          </a:p>
        </p:txBody>
      </p:sp>
      <p:sp>
        <p:nvSpPr>
          <p:cNvPr id="20540" name="AutoShape 88"/>
          <p:cNvSpPr>
            <a:spLocks noChangeArrowheads="1"/>
          </p:cNvSpPr>
          <p:nvPr/>
        </p:nvSpPr>
        <p:spPr bwMode="auto">
          <a:xfrm>
            <a:off x="4114800" y="18288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0541" name="Rectangle 89"/>
          <p:cNvSpPr>
            <a:spLocks noChangeArrowheads="1"/>
          </p:cNvSpPr>
          <p:nvPr/>
        </p:nvSpPr>
        <p:spPr bwMode="auto">
          <a:xfrm>
            <a:off x="3276600" y="2209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K=8 bits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304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CBR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ph idx="4294967295"/>
          </p:nvPr>
        </p:nvGraphicFramePr>
        <p:xfrm>
          <a:off x="1600200" y="762000"/>
          <a:ext cx="2276475" cy="457200"/>
        </p:xfrm>
        <a:graphic>
          <a:graphicData uri="http://schemas.openxmlformats.org/drawingml/2006/table">
            <a:tbl>
              <a:tblPr/>
              <a:tblGrid>
                <a:gridCol w="1057275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5" name="AutoShape 11"/>
          <p:cNvSpPr>
            <a:spLocks/>
          </p:cNvSpPr>
          <p:nvPr/>
        </p:nvSpPr>
        <p:spPr bwMode="auto">
          <a:xfrm rot="-5400000">
            <a:off x="2019300" y="876300"/>
            <a:ext cx="228600" cy="1066800"/>
          </a:xfrm>
          <a:prstGeom prst="leftBrace">
            <a:avLst>
              <a:gd name="adj1" fmla="val 38889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8" name="Group 12"/>
          <p:cNvGraphicFramePr>
            <a:graphicFrameLocks noGrp="1"/>
          </p:cNvGraphicFramePr>
          <p:nvPr/>
        </p:nvGraphicFramePr>
        <p:xfrm>
          <a:off x="1600200" y="1524000"/>
          <a:ext cx="5715000" cy="457200"/>
        </p:xfrm>
        <a:graphic>
          <a:graphicData uri="http://schemas.openxmlformats.org/drawingml/2006/table">
            <a:tbl>
              <a:tblPr/>
              <a:tblGrid>
                <a:gridCol w="1057275"/>
                <a:gridCol w="1219200"/>
                <a:gridCol w="34385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bits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0" name="AutoShape 24"/>
          <p:cNvSpPr>
            <a:spLocks/>
          </p:cNvSpPr>
          <p:nvPr/>
        </p:nvSpPr>
        <p:spPr bwMode="auto">
          <a:xfrm rot="-5400000">
            <a:off x="3162300" y="876300"/>
            <a:ext cx="228600" cy="1066800"/>
          </a:xfrm>
          <a:prstGeom prst="leftBrace">
            <a:avLst>
              <a:gd name="adj1" fmla="val 38889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25"/>
          <p:cNvSpPr>
            <a:spLocks noChangeArrowheads="1"/>
          </p:cNvSpPr>
          <p:nvPr/>
        </p:nvSpPr>
        <p:spPr bwMode="auto">
          <a:xfrm>
            <a:off x="533400" y="2362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Message</a:t>
            </a:r>
          </a:p>
        </p:txBody>
      </p:sp>
      <p:graphicFrame>
        <p:nvGraphicFramePr>
          <p:cNvPr id="34842" name="Group 26"/>
          <p:cNvGraphicFramePr>
            <a:graphicFrameLocks noGrp="1"/>
          </p:cNvGraphicFramePr>
          <p:nvPr/>
        </p:nvGraphicFramePr>
        <p:xfrm>
          <a:off x="914400" y="3581400"/>
          <a:ext cx="6781800" cy="396875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990600"/>
                <a:gridCol w="838200"/>
                <a:gridCol w="762000"/>
                <a:gridCol w="9144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CRC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0" name="Rectangle 44"/>
          <p:cNvSpPr>
            <a:spLocks noChangeArrowheads="1"/>
          </p:cNvSpPr>
          <p:nvPr/>
        </p:nvSpPr>
        <p:spPr bwMode="auto">
          <a:xfrm>
            <a:off x="7696200" y="3124200"/>
            <a:ext cx="152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45"/>
          <p:cNvSpPr>
            <a:spLocks noChangeArrowheads="1"/>
          </p:cNvSpPr>
          <p:nvPr/>
        </p:nvSpPr>
        <p:spPr bwMode="auto">
          <a:xfrm>
            <a:off x="762000" y="3124200"/>
            <a:ext cx="1524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62" name="Group 46"/>
          <p:cNvGraphicFramePr>
            <a:graphicFrameLocks noGrp="1"/>
          </p:cNvGraphicFramePr>
          <p:nvPr/>
        </p:nvGraphicFramePr>
        <p:xfrm>
          <a:off x="914400" y="4252913"/>
          <a:ext cx="6781800" cy="762000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990600"/>
                <a:gridCol w="838200"/>
                <a:gridCol w="762000"/>
                <a:gridCol w="914400"/>
                <a:gridCol w="1219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bits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0" name="AutoShape 70"/>
          <p:cNvSpPr>
            <a:spLocks/>
          </p:cNvSpPr>
          <p:nvPr/>
        </p:nvSpPr>
        <p:spPr bwMode="auto">
          <a:xfrm rot="-5400000">
            <a:off x="12954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AutoShape 71"/>
          <p:cNvSpPr>
            <a:spLocks/>
          </p:cNvSpPr>
          <p:nvPr/>
        </p:nvSpPr>
        <p:spPr bwMode="auto">
          <a:xfrm rot="-5400000">
            <a:off x="22860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AutoShape 72"/>
          <p:cNvSpPr>
            <a:spLocks/>
          </p:cNvSpPr>
          <p:nvPr/>
        </p:nvSpPr>
        <p:spPr bwMode="auto">
          <a:xfrm rot="-5400000">
            <a:off x="33528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AutoShape 73"/>
          <p:cNvSpPr>
            <a:spLocks/>
          </p:cNvSpPr>
          <p:nvPr/>
        </p:nvSpPr>
        <p:spPr bwMode="auto">
          <a:xfrm rot="-5400000">
            <a:off x="4267200" y="3733800"/>
            <a:ext cx="228600" cy="838200"/>
          </a:xfrm>
          <a:prstGeom prst="leftBrace">
            <a:avLst>
              <a:gd name="adj1" fmla="val 30556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AutoShape 74"/>
          <p:cNvSpPr>
            <a:spLocks/>
          </p:cNvSpPr>
          <p:nvPr/>
        </p:nvSpPr>
        <p:spPr bwMode="auto">
          <a:xfrm rot="-5400000">
            <a:off x="5067300" y="3771900"/>
            <a:ext cx="228600" cy="762000"/>
          </a:xfrm>
          <a:prstGeom prst="leftBrace">
            <a:avLst>
              <a:gd name="adj1" fmla="val 27778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AutoShape 75"/>
          <p:cNvSpPr>
            <a:spLocks/>
          </p:cNvSpPr>
          <p:nvPr/>
        </p:nvSpPr>
        <p:spPr bwMode="auto">
          <a:xfrm rot="-5400000">
            <a:off x="5905500" y="3771900"/>
            <a:ext cx="228600" cy="762000"/>
          </a:xfrm>
          <a:prstGeom prst="leftBrace">
            <a:avLst>
              <a:gd name="adj1" fmla="val 27778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AutoShape 76"/>
          <p:cNvSpPr>
            <a:spLocks/>
          </p:cNvSpPr>
          <p:nvPr/>
        </p:nvSpPr>
        <p:spPr bwMode="auto">
          <a:xfrm rot="-5400000">
            <a:off x="6972300" y="3695700"/>
            <a:ext cx="228600" cy="914400"/>
          </a:xfrm>
          <a:prstGeom prst="leftBrace">
            <a:avLst>
              <a:gd name="adj1" fmla="val 33333"/>
              <a:gd name="adj2" fmla="val 5175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77"/>
          <p:cNvSpPr>
            <a:spLocks noChangeArrowheads="1"/>
          </p:cNvSpPr>
          <p:nvPr/>
        </p:nvSpPr>
        <p:spPr bwMode="auto">
          <a:xfrm>
            <a:off x="1524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21558" name="Rectangle 78"/>
          <p:cNvSpPr>
            <a:spLocks noChangeArrowheads="1"/>
          </p:cNvSpPr>
          <p:nvPr/>
        </p:nvSpPr>
        <p:spPr bwMode="auto">
          <a:xfrm>
            <a:off x="118872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21559" name="Rectangle 79"/>
          <p:cNvSpPr>
            <a:spLocks noChangeArrowheads="1"/>
          </p:cNvSpPr>
          <p:nvPr/>
        </p:nvSpPr>
        <p:spPr bwMode="auto">
          <a:xfrm>
            <a:off x="7848600" y="4343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8</a:t>
            </a:r>
          </a:p>
          <a:p>
            <a:pPr algn="ctr"/>
            <a:r>
              <a:rPr lang="en-US" sz="2400"/>
              <a:t>bits</a:t>
            </a:r>
          </a:p>
        </p:txBody>
      </p:sp>
      <p:sp>
        <p:nvSpPr>
          <p:cNvPr id="21560" name="Line 80"/>
          <p:cNvSpPr>
            <a:spLocks noChangeShapeType="1"/>
          </p:cNvSpPr>
          <p:nvPr/>
        </p:nvSpPr>
        <p:spPr bwMode="auto">
          <a:xfrm flipV="1">
            <a:off x="381000" y="3810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61" name="Line 81"/>
          <p:cNvSpPr>
            <a:spLocks noChangeShapeType="1"/>
          </p:cNvSpPr>
          <p:nvPr/>
        </p:nvSpPr>
        <p:spPr bwMode="auto">
          <a:xfrm flipH="1" flipV="1">
            <a:off x="7924800" y="3810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62" name="AutoShape 82"/>
          <p:cNvSpPr>
            <a:spLocks noChangeArrowheads="1"/>
          </p:cNvSpPr>
          <p:nvPr/>
        </p:nvSpPr>
        <p:spPr bwMode="auto">
          <a:xfrm rot="5606684">
            <a:off x="3657600" y="5181600"/>
            <a:ext cx="3810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63" name="Rectangle 83"/>
          <p:cNvSpPr>
            <a:spLocks noChangeArrowheads="1"/>
          </p:cNvSpPr>
          <p:nvPr/>
        </p:nvSpPr>
        <p:spPr bwMode="auto">
          <a:xfrm>
            <a:off x="3581400" y="6019800"/>
            <a:ext cx="251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Total bits  =  102</a:t>
            </a:r>
          </a:p>
        </p:txBody>
      </p:sp>
      <p:sp>
        <p:nvSpPr>
          <p:cNvPr id="21564" name="AutoShape 84"/>
          <p:cNvSpPr>
            <a:spLocks noChangeArrowheads="1"/>
          </p:cNvSpPr>
          <p:nvPr/>
        </p:nvSpPr>
        <p:spPr bwMode="auto">
          <a:xfrm>
            <a:off x="4114800" y="18288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1565" name="Rectangle 85"/>
          <p:cNvSpPr>
            <a:spLocks noChangeArrowheads="1"/>
          </p:cNvSpPr>
          <p:nvPr/>
        </p:nvSpPr>
        <p:spPr bwMode="auto">
          <a:xfrm>
            <a:off x="3276600" y="2209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K=8 bits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6934200" cy="2514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time for forward message = </a:t>
            </a:r>
            <a:r>
              <a:rPr lang="en-US" sz="2400" smtClean="0">
                <a:solidFill>
                  <a:schemeClr val="accent2"/>
                </a:solidFill>
              </a:rPr>
              <a:t>2.34 ms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</a:p>
          <a:p>
            <a:pPr eaLnBrk="1" hangingPunct="1"/>
            <a:endParaRPr lang="en-US" sz="28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time for forward message = </a:t>
            </a:r>
            <a:r>
              <a:rPr lang="en-US" sz="2400" smtClean="0">
                <a:solidFill>
                  <a:schemeClr val="accent2"/>
                </a:solidFill>
              </a:rPr>
              <a:t>4.906 ms</a:t>
            </a:r>
            <a:r>
              <a:rPr lang="en-US" sz="280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532" name="AutoShape 5" descr="?pid=gmail&amp;thid=122a0ff690db521a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CONCEPTS OF common channel signalling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MESSAGE TYPES( basic, homogeneous, non homogeneous)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capable of </a:t>
            </a:r>
            <a:r>
              <a:rPr lang="en-GB" dirty="0" err="1" smtClean="0"/>
              <a:t>ccs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telephone call is established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BASIC ERROR DETECTION METHODS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FORWARD AND BACKWARD ERROR CORECTIONS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TO FORM CRC(CYCLIC REDUNCY CODE)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CRC IS REALISED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Phases of a call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62000" y="3810000"/>
            <a:ext cx="78486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Up Arrow 7"/>
          <p:cNvSpPr>
            <a:spLocks noChangeArrowheads="1"/>
          </p:cNvSpPr>
          <p:nvPr/>
        </p:nvSpPr>
        <p:spPr bwMode="auto">
          <a:xfrm>
            <a:off x="533400" y="1447800"/>
            <a:ext cx="533400" cy="2438400"/>
          </a:xfrm>
          <a:prstGeom prst="upArrow">
            <a:avLst>
              <a:gd name="adj1" fmla="val 50000"/>
              <a:gd name="adj2" fmla="val 34624"/>
            </a:avLst>
          </a:prstGeom>
          <a:solidFill>
            <a:srgbClr val="9933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4400" y="3505200"/>
            <a:ext cx="2209800" cy="381000"/>
          </a:xfrm>
          <a:prstGeom prst="rect">
            <a:avLst/>
          </a:prstGeom>
          <a:solidFill>
            <a:srgbClr val="FF66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4200" y="2667000"/>
            <a:ext cx="457200" cy="1219200"/>
          </a:xfrm>
          <a:prstGeom prst="rect">
            <a:avLst/>
          </a:prstGeom>
          <a:solidFill>
            <a:srgbClr val="3366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81400" y="2286000"/>
            <a:ext cx="685800" cy="1600200"/>
          </a:xfrm>
          <a:prstGeom prst="rect">
            <a:avLst/>
          </a:prstGeom>
          <a:solidFill>
            <a:srgbClr val="339966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267200" y="2590800"/>
            <a:ext cx="685800" cy="1295400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3000" y="3429000"/>
            <a:ext cx="3200400" cy="457200"/>
          </a:xfrm>
          <a:prstGeom prst="rect">
            <a:avLst/>
          </a:prstGeom>
          <a:solidFill>
            <a:srgbClr val="FFCC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153400" y="1981200"/>
            <a:ext cx="457200" cy="1905000"/>
          </a:xfrm>
          <a:prstGeom prst="rect">
            <a:avLst/>
          </a:prstGeom>
          <a:solidFill>
            <a:srgbClr val="33CCCC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3563" name="Straight Arrow Connector 19"/>
          <p:cNvCxnSpPr>
            <a:cxnSpLocks noChangeShapeType="1"/>
          </p:cNvCxnSpPr>
          <p:nvPr/>
        </p:nvCxnSpPr>
        <p:spPr bwMode="auto">
          <a:xfrm rot="10800000">
            <a:off x="1066800" y="1676400"/>
            <a:ext cx="684213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4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1600994" y="4266406"/>
            <a:ext cx="7620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5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2743994" y="4266406"/>
            <a:ext cx="7620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6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3086894" y="4533106"/>
            <a:ext cx="12954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7" name="Straight Arrow Connector 24"/>
          <p:cNvCxnSpPr>
            <a:cxnSpLocks noChangeShapeType="1"/>
          </p:cNvCxnSpPr>
          <p:nvPr/>
        </p:nvCxnSpPr>
        <p:spPr bwMode="auto">
          <a:xfrm rot="5400000" flipH="1" flipV="1">
            <a:off x="4039394" y="4266406"/>
            <a:ext cx="7620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8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5868194" y="4266406"/>
            <a:ext cx="7620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9" name="Straight Arrow Connector 26"/>
          <p:cNvCxnSpPr>
            <a:cxnSpLocks noChangeShapeType="1"/>
          </p:cNvCxnSpPr>
          <p:nvPr/>
        </p:nvCxnSpPr>
        <p:spPr bwMode="auto">
          <a:xfrm rot="5400000" flipH="1" flipV="1">
            <a:off x="8077994" y="4266406"/>
            <a:ext cx="7620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3570" name="TextBox 28"/>
          <p:cNvSpPr txBox="1">
            <a:spLocks noChangeArrowheads="1"/>
          </p:cNvSpPr>
          <p:nvPr/>
        </p:nvSpPr>
        <p:spPr bwMode="auto">
          <a:xfrm>
            <a:off x="1676400" y="1524000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Dial Tone</a:t>
            </a:r>
          </a:p>
        </p:txBody>
      </p:sp>
      <p:sp>
        <p:nvSpPr>
          <p:cNvPr id="23571" name="TextBox 29"/>
          <p:cNvSpPr txBox="1">
            <a:spLocks noChangeArrowheads="1"/>
          </p:cNvSpPr>
          <p:nvPr/>
        </p:nvSpPr>
        <p:spPr bwMode="auto">
          <a:xfrm>
            <a:off x="1600200" y="4648200"/>
            <a:ext cx="795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Dialing</a:t>
            </a:r>
          </a:p>
        </p:txBody>
      </p:sp>
      <p:sp>
        <p:nvSpPr>
          <p:cNvPr id="23572" name="TextBox 30"/>
          <p:cNvSpPr txBox="1">
            <a:spLocks noChangeArrowheads="1"/>
          </p:cNvSpPr>
          <p:nvPr/>
        </p:nvSpPr>
        <p:spPr bwMode="auto">
          <a:xfrm>
            <a:off x="2667000" y="4648200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Signaling</a:t>
            </a:r>
          </a:p>
        </p:txBody>
      </p:sp>
      <p:sp>
        <p:nvSpPr>
          <p:cNvPr id="23573" name="TextBox 32"/>
          <p:cNvSpPr txBox="1">
            <a:spLocks noChangeArrowheads="1"/>
          </p:cNvSpPr>
          <p:nvPr/>
        </p:nvSpPr>
        <p:spPr bwMode="auto">
          <a:xfrm>
            <a:off x="2971800" y="5181600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Ring back Tone</a:t>
            </a:r>
          </a:p>
        </p:txBody>
      </p:sp>
      <p:sp>
        <p:nvSpPr>
          <p:cNvPr id="23574" name="TextBox 33"/>
          <p:cNvSpPr txBox="1">
            <a:spLocks noChangeArrowheads="1"/>
          </p:cNvSpPr>
          <p:nvPr/>
        </p:nvSpPr>
        <p:spPr bwMode="auto">
          <a:xfrm>
            <a:off x="4038600" y="4648200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Answer</a:t>
            </a:r>
          </a:p>
        </p:txBody>
      </p:sp>
      <p:sp>
        <p:nvSpPr>
          <p:cNvPr id="23575" name="TextBox 34"/>
          <p:cNvSpPr txBox="1">
            <a:spLocks noChangeArrowheads="1"/>
          </p:cNvSpPr>
          <p:nvPr/>
        </p:nvSpPr>
        <p:spPr bwMode="auto">
          <a:xfrm>
            <a:off x="5791200" y="4648200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Speak</a:t>
            </a:r>
          </a:p>
        </p:txBody>
      </p:sp>
      <p:sp>
        <p:nvSpPr>
          <p:cNvPr id="23576" name="TextBox 35"/>
          <p:cNvSpPr txBox="1">
            <a:spLocks noChangeArrowheads="1"/>
          </p:cNvSpPr>
          <p:nvPr/>
        </p:nvSpPr>
        <p:spPr bwMode="auto">
          <a:xfrm>
            <a:off x="7924800" y="4648200"/>
            <a:ext cx="81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Release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78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ERROR CONTROL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FORWARD ERROR CORRECTION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Detect  and correct the error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In unidirectional transmission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BACKWARD ERROR CORRECTION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Detect the error and request for retransmission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/>
              <a:t>In bydirectional transmission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CYCLIC REDUNCY CODE OR FRAME CHECH SEQUANCE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DESIGNED TO DETECT NOISE BURST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ACCORDING TO THE NOISE CHARACTERISTICS A POLYNOMIAL IS IDENTIFIED(N+1 BITS)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SHIFT THE MESSAGE BY N BITS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THEN DIVIDE BY MOULO 2 THE SHIFTED MESSAGE BY THE POLYNOMIAL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GET THE RESIDUAL OF N BITS &amp; SHIFT THE MESSAGE BY THESE BITS AS CRC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AT THE RECEIVER IF THERE ARE NO ERRORS, YOU WILL NOT GET ANY RESIDUAL WHEN YOU DIVIDE THE RECIEVED MESSAGE BY THE SAME POLYNOMIAL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857250"/>
          </a:xfrm>
        </p:spPr>
        <p:txBody>
          <a:bodyPr/>
          <a:lstStyle/>
          <a:p>
            <a:r>
              <a:rPr lang="en-US" sz="3200" b="1" u="sng" smtClean="0"/>
              <a:t>Theory</a:t>
            </a:r>
            <a:r>
              <a:rPr lang="en-US" sz="3200" b="1" smtClean="0"/>
              <a:t>	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1071563"/>
            <a:ext cx="835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Assume message –M</a:t>
            </a:r>
            <a:r>
              <a:rPr lang="en-US" b="1" baseline="-25000"/>
              <a:t>any</a:t>
            </a:r>
            <a:r>
              <a:rPr lang="en-US" b="1"/>
              <a:t>  and polynomial = P</a:t>
            </a:r>
            <a:r>
              <a:rPr lang="en-US" b="1" baseline="-25000"/>
              <a:t>n+1 </a:t>
            </a:r>
            <a:r>
              <a:rPr lang="en-US" b="1"/>
              <a:t> </a:t>
            </a:r>
            <a:endParaRPr lang="en-US" b="1" baseline="-25000"/>
          </a:p>
        </p:txBody>
      </p:sp>
      <p:cxnSp>
        <p:nvCxnSpPr>
          <p:cNvPr id="7" name="Straight Connector 6"/>
          <p:cNvCxnSpPr/>
          <p:nvPr/>
        </p:nvCxnSpPr>
        <p:spPr>
          <a:xfrm>
            <a:off x="357188" y="2212975"/>
            <a:ext cx="1285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7188" y="18573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</a:t>
            </a:r>
            <a:r>
              <a:rPr lang="en-US" b="1" baseline="-25000"/>
              <a:t>any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25" y="185737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* 2</a:t>
            </a:r>
            <a:r>
              <a:rPr lang="en-US" b="1" baseline="30000"/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" y="257175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Answer: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7188" y="3000375"/>
            <a:ext cx="1500187" cy="646113"/>
            <a:chOff x="357158" y="3000372"/>
            <a:chExt cx="1500198" cy="646331"/>
          </a:xfrm>
        </p:grpSpPr>
        <p:sp>
          <p:nvSpPr>
            <p:cNvPr id="26662" name="TextBox 15"/>
            <p:cNvSpPr txBox="1">
              <a:spLocks noChangeArrowheads="1"/>
            </p:cNvSpPr>
            <p:nvPr/>
          </p:nvSpPr>
          <p:spPr bwMode="auto">
            <a:xfrm>
              <a:off x="357158" y="3000372"/>
              <a:ext cx="15001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M</a:t>
              </a:r>
              <a:r>
                <a:rPr lang="en-US" b="1" baseline="-25000"/>
                <a:t>any</a:t>
              </a:r>
              <a:r>
                <a:rPr lang="en-US" b="1"/>
                <a:t> * 2</a:t>
              </a:r>
              <a:r>
                <a:rPr lang="en-US" b="1" baseline="30000"/>
                <a:t>n</a:t>
              </a:r>
            </a:p>
            <a:p>
              <a:r>
                <a:rPr lang="en-US" b="1"/>
                <a:t>     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57158" y="3357681"/>
              <a:ext cx="128588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00250" y="3130550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=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14625" y="30718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Q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00438" y="3071813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+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214813" y="2928938"/>
            <a:ext cx="1643062" cy="646112"/>
            <a:chOff x="5500694" y="3071810"/>
            <a:chExt cx="1643074" cy="646331"/>
          </a:xfrm>
        </p:grpSpPr>
        <p:sp>
          <p:nvSpPr>
            <p:cNvPr id="26660" name="TextBox 27"/>
            <p:cNvSpPr txBox="1">
              <a:spLocks noChangeArrowheads="1"/>
            </p:cNvSpPr>
            <p:nvPr/>
          </p:nvSpPr>
          <p:spPr bwMode="auto">
            <a:xfrm>
              <a:off x="5643570" y="3071810"/>
              <a:ext cx="15001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  R</a:t>
              </a:r>
              <a:r>
                <a:rPr lang="en-US" b="1" baseline="-25000"/>
                <a:t>n</a:t>
              </a:r>
            </a:p>
            <a:p>
              <a:r>
                <a:rPr lang="en-US" b="1"/>
                <a:t>P</a:t>
              </a:r>
              <a:r>
                <a:rPr lang="en-US" b="1" baseline="-25000"/>
                <a:t>n+1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500694" y="3429118"/>
              <a:ext cx="928694" cy="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2938" y="214312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</a:t>
            </a:r>
            <a:r>
              <a:rPr lang="en-US" b="1" baseline="-25000"/>
              <a:t>n+1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1500" y="3357563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</a:t>
            </a:r>
            <a:r>
              <a:rPr lang="en-US" b="1" baseline="-25000"/>
              <a:t>n+1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500" y="4071938"/>
            <a:ext cx="1571625" cy="500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5" name="Rectangle 34"/>
          <p:cNvSpPr/>
          <p:nvPr/>
        </p:nvSpPr>
        <p:spPr>
          <a:xfrm>
            <a:off x="2428875" y="4000500"/>
            <a:ext cx="714375" cy="571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CRC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43250" y="4000500"/>
            <a:ext cx="785813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b="1" baseline="-25000" dirty="0">
                <a:solidFill>
                  <a:schemeClr val="tx1"/>
                </a:solidFill>
              </a:rPr>
              <a:t>any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0" y="40005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</a:t>
            </a:r>
            <a:r>
              <a:rPr lang="en-US" b="1" baseline="-25000"/>
              <a:t>any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5813" y="47148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</a:t>
            </a:r>
            <a:r>
              <a:rPr lang="en-US" b="1" baseline="-25000"/>
              <a:t>n+1</a:t>
            </a:r>
          </a:p>
        </p:txBody>
      </p:sp>
      <p:cxnSp>
        <p:nvCxnSpPr>
          <p:cNvPr id="43" name="Straight Arrow Connector 42"/>
          <p:cNvCxnSpPr>
            <a:stCxn id="34" idx="3"/>
            <a:endCxn id="35" idx="1"/>
          </p:cNvCxnSpPr>
          <p:nvPr/>
        </p:nvCxnSpPr>
        <p:spPr>
          <a:xfrm flipV="1">
            <a:off x="2143125" y="4286250"/>
            <a:ext cx="285750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965450" y="474980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14813" y="4071938"/>
            <a:ext cx="150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Assume no Error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572125" y="4357688"/>
            <a:ext cx="3556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43625" y="4071938"/>
            <a:ext cx="2286000" cy="6429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/>
              <a:t>M</a:t>
            </a:r>
            <a:r>
              <a:rPr lang="en-US" b="1" baseline="-25000" dirty="0"/>
              <a:t>any</a:t>
            </a:r>
            <a:r>
              <a:rPr lang="en-US" b="1" dirty="0"/>
              <a:t> * 2</a:t>
            </a:r>
            <a:r>
              <a:rPr lang="en-US" b="1" baseline="30000" dirty="0"/>
              <a:t>n</a:t>
            </a:r>
            <a:r>
              <a:rPr lang="en-US" b="1" dirty="0"/>
              <a:t> + </a:t>
            </a:r>
            <a:r>
              <a:rPr lang="en-US" b="1" dirty="0" err="1"/>
              <a:t>R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algn="ctr">
              <a:defRPr/>
            </a:pPr>
            <a:r>
              <a:rPr lang="en-US" b="1" dirty="0"/>
              <a:t>P</a:t>
            </a:r>
            <a:r>
              <a:rPr lang="en-US" b="1" baseline="-25000" dirty="0"/>
              <a:t>n+1</a:t>
            </a:r>
          </a:p>
          <a:p>
            <a:pPr algn="ctr">
              <a:defRPr/>
            </a:pPr>
            <a:endParaRPr lang="en-US" b="1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6500813" y="4429125"/>
            <a:ext cx="1571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7001669" y="4999831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643688" y="61928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=Q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643688" y="6478588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(No Residual)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071688" y="4929188"/>
            <a:ext cx="22860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/>
              <a:t>M</a:t>
            </a:r>
            <a:r>
              <a:rPr lang="en-US" b="1" baseline="-25000" dirty="0"/>
              <a:t>any</a:t>
            </a:r>
            <a:r>
              <a:rPr lang="en-US" b="1" dirty="0"/>
              <a:t> * 2</a:t>
            </a:r>
            <a:r>
              <a:rPr lang="en-US" b="1" baseline="30000" dirty="0"/>
              <a:t>n</a:t>
            </a:r>
            <a:r>
              <a:rPr lang="en-US" b="1" dirty="0"/>
              <a:t> + </a:t>
            </a:r>
            <a:r>
              <a:rPr lang="en-US" b="1" dirty="0" err="1"/>
              <a:t>R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algn="ctr">
              <a:defRPr/>
            </a:pPr>
            <a:endParaRPr lang="en-US" b="1" baseline="-25000" dirty="0"/>
          </a:p>
          <a:p>
            <a:pPr algn="ctr">
              <a:defRPr/>
            </a:pPr>
            <a:endParaRPr lang="en-US" b="1" dirty="0"/>
          </a:p>
        </p:txBody>
      </p:sp>
      <p:cxnSp>
        <p:nvCxnSpPr>
          <p:cNvPr id="69" name="Straight Arrow Connector 68"/>
          <p:cNvCxnSpPr/>
          <p:nvPr/>
        </p:nvCxnSpPr>
        <p:spPr>
          <a:xfrm rot="5400000" flipH="1" flipV="1">
            <a:off x="4321968" y="4822032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4"/>
          <p:cNvGrpSpPr/>
          <p:nvPr/>
        </p:nvGrpSpPr>
        <p:grpSpPr>
          <a:xfrm>
            <a:off x="1857356" y="5857892"/>
            <a:ext cx="2643206" cy="857256"/>
            <a:chOff x="1857356" y="5857892"/>
            <a:chExt cx="2643206" cy="857256"/>
          </a:xfrm>
          <a:solidFill>
            <a:schemeClr val="accent6">
              <a:lumMod val="75000"/>
            </a:schemeClr>
          </a:solidFill>
        </p:grpSpPr>
        <p:sp>
          <p:nvSpPr>
            <p:cNvPr id="71" name="Rectangle 70"/>
            <p:cNvSpPr/>
            <p:nvPr/>
          </p:nvSpPr>
          <p:spPr>
            <a:xfrm>
              <a:off x="1857356" y="5857892"/>
              <a:ext cx="2643206" cy="85725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M</a:t>
              </a:r>
              <a:r>
                <a:rPr lang="en-US" b="1" baseline="-25000" dirty="0">
                  <a:solidFill>
                    <a:schemeClr val="tx1"/>
                  </a:solidFill>
                </a:rPr>
                <a:t>any</a:t>
              </a:r>
              <a:r>
                <a:rPr lang="en-US" b="1" dirty="0">
                  <a:solidFill>
                    <a:schemeClr val="tx1"/>
                  </a:solidFill>
                </a:rPr>
                <a:t> * </a:t>
              </a: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  <a:r>
                <a:rPr lang="en-US" sz="2400" b="1" baseline="30000" dirty="0">
                  <a:solidFill>
                    <a:schemeClr val="tx1"/>
                  </a:solidFill>
                </a:rPr>
                <a:t>n</a:t>
              </a:r>
              <a:r>
                <a:rPr lang="en-US" b="1" baseline="30000" dirty="0">
                  <a:solidFill>
                    <a:schemeClr val="tx1"/>
                  </a:solidFill>
                </a:rPr>
                <a:t>          </a:t>
              </a:r>
              <a:r>
                <a:rPr lang="en-US" b="1" dirty="0">
                  <a:solidFill>
                    <a:schemeClr val="tx1"/>
                  </a:solidFill>
                </a:rPr>
                <a:t>        </a:t>
              </a:r>
              <a:r>
                <a:rPr lang="en-US" b="1" dirty="0" err="1">
                  <a:solidFill>
                    <a:schemeClr val="tx1"/>
                  </a:solidFill>
                </a:rPr>
                <a:t>R</a:t>
              </a:r>
              <a:r>
                <a:rPr lang="en-US" b="1" baseline="-25000" dirty="0" err="1">
                  <a:solidFill>
                    <a:schemeClr val="tx1"/>
                  </a:solidFill>
                </a:rPr>
                <a:t>n</a:t>
              </a:r>
              <a:endParaRPr lang="en-US" b="1" baseline="-250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        P</a:t>
              </a:r>
              <a:r>
                <a:rPr lang="en-US" b="1" baseline="-25000" dirty="0">
                  <a:solidFill>
                    <a:schemeClr val="tx1"/>
                  </a:solidFill>
                </a:rPr>
                <a:t>n+1                             </a:t>
              </a:r>
              <a:r>
                <a:rPr lang="en-US" b="1" dirty="0" err="1">
                  <a:solidFill>
                    <a:schemeClr val="tx1"/>
                  </a:solidFill>
                </a:rPr>
                <a:t>P</a:t>
              </a:r>
              <a:r>
                <a:rPr lang="en-US" b="1" baseline="-25000" dirty="0" err="1">
                  <a:solidFill>
                    <a:schemeClr val="tx1"/>
                  </a:solidFill>
                </a:rPr>
                <a:t>n+1</a:t>
              </a:r>
              <a:r>
                <a:rPr lang="en-US" b="1" baseline="-25000" dirty="0">
                  <a:solidFill>
                    <a:schemeClr val="tx1"/>
                  </a:solidFill>
                </a:rPr>
                <a:t>  </a:t>
              </a:r>
            </a:p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2285984" y="6356370"/>
              <a:ext cx="857256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643306" y="6356370"/>
              <a:ext cx="571504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214678" y="6131502"/>
              <a:ext cx="357190" cy="3693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/>
                <a:t>+</a:t>
              </a:r>
            </a:p>
          </p:txBody>
        </p:sp>
      </p:grpSp>
      <p:cxnSp>
        <p:nvCxnSpPr>
          <p:cNvPr id="81" name="Straight Arrow Connector 80"/>
          <p:cNvCxnSpPr/>
          <p:nvPr/>
        </p:nvCxnSpPr>
        <p:spPr>
          <a:xfrm rot="5400000">
            <a:off x="2965450" y="5678488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6215063" y="5357813"/>
            <a:ext cx="2286000" cy="642937"/>
            <a:chOff x="6215074" y="5357826"/>
            <a:chExt cx="2286016" cy="642942"/>
          </a:xfrm>
        </p:grpSpPr>
        <p:sp>
          <p:nvSpPr>
            <p:cNvPr id="89" name="Rectangle 88"/>
            <p:cNvSpPr/>
            <p:nvPr/>
          </p:nvSpPr>
          <p:spPr>
            <a:xfrm>
              <a:off x="6215074" y="5357826"/>
              <a:ext cx="2286016" cy="64294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Q        +       </a:t>
              </a:r>
              <a:r>
                <a:rPr lang="en-US" b="1" dirty="0" err="1">
                  <a:solidFill>
                    <a:schemeClr val="tx1"/>
                  </a:solidFill>
                </a:rPr>
                <a:t>R</a:t>
              </a:r>
              <a:r>
                <a:rPr lang="en-US" b="1" baseline="-25000" dirty="0" err="1">
                  <a:solidFill>
                    <a:schemeClr val="tx1"/>
                  </a:solidFill>
                </a:rPr>
                <a:t>n</a:t>
              </a:r>
              <a:endParaRPr lang="en-US" b="1" baseline="-250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                      P</a:t>
              </a:r>
              <a:r>
                <a:rPr lang="en-US" b="1" baseline="-25000" dirty="0">
                  <a:solidFill>
                    <a:schemeClr val="tx1"/>
                  </a:solidFill>
                </a:rPr>
                <a:t>n+1</a:t>
              </a:r>
            </a:p>
            <a:p>
              <a:pPr algn="ctr">
                <a:defRPr/>
              </a:pPr>
              <a:endParaRPr lang="en-US" b="1" baseline="-250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7572395" y="5641990"/>
              <a:ext cx="642943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24" grpId="0"/>
      <p:bldP spid="26" grpId="0"/>
      <p:bldP spid="27" grpId="0"/>
      <p:bldP spid="32" grpId="0"/>
      <p:bldP spid="33" grpId="0"/>
      <p:bldP spid="34" grpId="0" animBg="1"/>
      <p:bldP spid="35" grpId="0" animBg="1"/>
      <p:bldP spid="36" grpId="0" animBg="1"/>
      <p:bldP spid="39" grpId="0"/>
      <p:bldP spid="41" grpId="0"/>
      <p:bldP spid="49" grpId="0"/>
      <p:bldP spid="54" grpId="0" animBg="1"/>
      <p:bldP spid="66" grpId="0"/>
      <p:bldP spid="67" grpId="0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ON CRC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-71438"/>
            <a:ext cx="8929688" cy="642938"/>
          </a:xfrm>
        </p:spPr>
        <p:txBody>
          <a:bodyPr/>
          <a:lstStyle/>
          <a:p>
            <a:r>
              <a:rPr lang="en-US" sz="1600" b="1" smtClean="0"/>
              <a:t>In order to formulate the CRC the message of 11 bits (assume) has been shifted by 5 bits and the total modified message has been divided in modulo 2 division by the polynomial which is shown below    </a:t>
            </a:r>
            <a:endParaRPr lang="en-US" sz="1800" b="1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85938" y="969963"/>
            <a:ext cx="6929437" cy="3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536701" y="1177925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5737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2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2887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1462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0037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8612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5762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4337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2912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1487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0062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8637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7212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5787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57375" y="1143000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43125" y="1143000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28875" y="1143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714625" y="1143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00375" y="1143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86125" y="1143000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7187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857375" y="1428750"/>
            <a:ext cx="1857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857375" y="1428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143125" y="1428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428875" y="1428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714625" y="1428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000375" y="1428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286125" y="1428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571875" y="1428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16200000" flipH="1">
            <a:off x="3564731" y="1293019"/>
            <a:ext cx="334963" cy="3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143125" y="1643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428875" y="1643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714625" y="1643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000375" y="16208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286125" y="16208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571875" y="16208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143125" y="18573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428875" y="18573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714625" y="18573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000375" y="18573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286125" y="18573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571875" y="18573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857625" y="18573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642519" y="1570832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214563" y="1928813"/>
            <a:ext cx="1857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428875" y="2071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714625" y="2071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000375" y="2071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286125" y="2071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571875" y="2071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3857625" y="2071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2428875" y="2355850"/>
            <a:ext cx="1857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428875" y="23574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714625" y="235743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000375" y="235743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3286125" y="235743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4143375" y="235743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3571875" y="235743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857625" y="235743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cxnSp>
        <p:nvCxnSpPr>
          <p:cNvPr id="102" name="Straight Arrow Connector 101"/>
          <p:cNvCxnSpPr>
            <a:endCxn id="99" idx="0"/>
          </p:cNvCxnSpPr>
          <p:nvPr/>
        </p:nvCxnSpPr>
        <p:spPr>
          <a:xfrm rot="16200000" flipH="1">
            <a:off x="3733007" y="1769269"/>
            <a:ext cx="1143000" cy="33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714625" y="25495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000375" y="25495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286125" y="2571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3571875" y="25495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3857625" y="25495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4143375" y="25495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2571750" y="2855913"/>
            <a:ext cx="1857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2714625" y="28575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3000375" y="28575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3286125" y="28575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3571875" y="28575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4143375" y="28575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857625" y="28575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429125" y="28575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0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 rot="16200000" flipH="1">
            <a:off x="3804444" y="2232819"/>
            <a:ext cx="2071687" cy="3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3000375" y="3071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3286125" y="3071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3571875" y="3071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3857625" y="3071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4143375" y="3071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4429125" y="3071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cxnSp>
        <p:nvCxnSpPr>
          <p:cNvPr id="127" name="Straight Connector 126"/>
          <p:cNvCxnSpPr/>
          <p:nvPr/>
        </p:nvCxnSpPr>
        <p:spPr>
          <a:xfrm>
            <a:off x="2857500" y="3357563"/>
            <a:ext cx="1857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000375" y="33575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3286125" y="33353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3571875" y="33575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3857625" y="33575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4143375" y="33575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4429125" y="33575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4714875" y="33575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36" name="Straight Arrow Connector 135"/>
          <p:cNvCxnSpPr>
            <a:endCxn id="118" idx="0"/>
          </p:cNvCxnSpPr>
          <p:nvPr/>
        </p:nvCxnSpPr>
        <p:spPr>
          <a:xfrm rot="5400000">
            <a:off x="3733007" y="2018506"/>
            <a:ext cx="1643062" cy="3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>
            <a:spLocks noChangeArrowheads="1"/>
          </p:cNvSpPr>
          <p:nvPr/>
        </p:nvSpPr>
        <p:spPr bwMode="auto">
          <a:xfrm>
            <a:off x="3286125" y="35718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3571875" y="35718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857625" y="35718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4143375" y="35718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42" name="TextBox 141"/>
          <p:cNvSpPr txBox="1">
            <a:spLocks noChangeArrowheads="1"/>
          </p:cNvSpPr>
          <p:nvPr/>
        </p:nvSpPr>
        <p:spPr bwMode="auto">
          <a:xfrm>
            <a:off x="4429125" y="35718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43" name="TextBox 142"/>
          <p:cNvSpPr txBox="1">
            <a:spLocks noChangeArrowheads="1"/>
          </p:cNvSpPr>
          <p:nvPr/>
        </p:nvSpPr>
        <p:spPr bwMode="auto">
          <a:xfrm>
            <a:off x="4714875" y="357187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3143250" y="3857625"/>
            <a:ext cx="1857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3286125" y="38576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3571875" y="38576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3857625" y="38576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4143375" y="38576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4429125" y="38576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4714875" y="38576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5000625" y="38576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0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 rot="5400000">
            <a:off x="3893344" y="2750344"/>
            <a:ext cx="307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>
            <a:spLocks noChangeArrowheads="1"/>
          </p:cNvSpPr>
          <p:nvPr/>
        </p:nvSpPr>
        <p:spPr bwMode="auto">
          <a:xfrm>
            <a:off x="3571875" y="4071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3857625" y="4071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4143375" y="4071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4429125" y="4071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4714875" y="4071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5000625" y="4071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cxnSp>
        <p:nvCxnSpPr>
          <p:cNvPr id="161" name="Straight Connector 160"/>
          <p:cNvCxnSpPr/>
          <p:nvPr/>
        </p:nvCxnSpPr>
        <p:spPr>
          <a:xfrm>
            <a:off x="3500438" y="4357688"/>
            <a:ext cx="1857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3571875" y="4357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3857625" y="4357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4143375" y="435768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4429125" y="435768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4714875" y="4357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5286375" y="4357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>
            <a:off x="5000625" y="4357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cxnSp>
        <p:nvCxnSpPr>
          <p:cNvPr id="171" name="Straight Arrow Connector 170"/>
          <p:cNvCxnSpPr>
            <a:endCxn id="151" idx="0"/>
          </p:cNvCxnSpPr>
          <p:nvPr/>
        </p:nvCxnSpPr>
        <p:spPr>
          <a:xfrm rot="5400000">
            <a:off x="3804444" y="2518569"/>
            <a:ext cx="2643187" cy="34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3857625" y="4572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4143375" y="4572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4429125" y="4572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4714875" y="4572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5000625" y="4572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5286375" y="457200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cxnSp>
        <p:nvCxnSpPr>
          <p:cNvPr id="179" name="Straight Connector 178"/>
          <p:cNvCxnSpPr/>
          <p:nvPr/>
        </p:nvCxnSpPr>
        <p:spPr>
          <a:xfrm>
            <a:off x="3714750" y="4857750"/>
            <a:ext cx="1857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3857625" y="4857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4143375" y="4857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4429125" y="4857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4714875" y="4857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85" name="TextBox 184"/>
          <p:cNvSpPr txBox="1">
            <a:spLocks noChangeArrowheads="1"/>
          </p:cNvSpPr>
          <p:nvPr/>
        </p:nvSpPr>
        <p:spPr bwMode="auto">
          <a:xfrm>
            <a:off x="5000625" y="4857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86" name="TextBox 185"/>
          <p:cNvSpPr txBox="1">
            <a:spLocks noChangeArrowheads="1"/>
          </p:cNvSpPr>
          <p:nvPr/>
        </p:nvSpPr>
        <p:spPr bwMode="auto">
          <a:xfrm>
            <a:off x="5286375" y="4857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5572125" y="4857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0</a:t>
            </a:r>
          </a:p>
        </p:txBody>
      </p:sp>
      <p:cxnSp>
        <p:nvCxnSpPr>
          <p:cNvPr id="188" name="Straight Arrow Connector 187"/>
          <p:cNvCxnSpPr/>
          <p:nvPr/>
        </p:nvCxnSpPr>
        <p:spPr>
          <a:xfrm rot="5400000">
            <a:off x="3929856" y="2999582"/>
            <a:ext cx="357187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4143375" y="5072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4429125" y="5072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92" name="TextBox 191"/>
          <p:cNvSpPr txBox="1">
            <a:spLocks noChangeArrowheads="1"/>
          </p:cNvSpPr>
          <p:nvPr/>
        </p:nvSpPr>
        <p:spPr bwMode="auto">
          <a:xfrm>
            <a:off x="4714875" y="5072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93" name="TextBox 192"/>
          <p:cNvSpPr txBox="1">
            <a:spLocks noChangeArrowheads="1"/>
          </p:cNvSpPr>
          <p:nvPr/>
        </p:nvSpPr>
        <p:spPr bwMode="auto">
          <a:xfrm>
            <a:off x="5000625" y="5072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194" name="TextBox 193"/>
          <p:cNvSpPr txBox="1">
            <a:spLocks noChangeArrowheads="1"/>
          </p:cNvSpPr>
          <p:nvPr/>
        </p:nvSpPr>
        <p:spPr bwMode="auto">
          <a:xfrm>
            <a:off x="5286375" y="5072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95" name="TextBox 194"/>
          <p:cNvSpPr txBox="1">
            <a:spLocks noChangeArrowheads="1"/>
          </p:cNvSpPr>
          <p:nvPr/>
        </p:nvSpPr>
        <p:spPr bwMode="auto">
          <a:xfrm>
            <a:off x="5572125" y="5072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4000500" y="5357813"/>
            <a:ext cx="1857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>
            <a:spLocks noChangeArrowheads="1"/>
          </p:cNvSpPr>
          <p:nvPr/>
        </p:nvSpPr>
        <p:spPr bwMode="auto">
          <a:xfrm>
            <a:off x="4143375" y="5357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98" name="TextBox 197"/>
          <p:cNvSpPr txBox="1">
            <a:spLocks noChangeArrowheads="1"/>
          </p:cNvSpPr>
          <p:nvPr/>
        </p:nvSpPr>
        <p:spPr bwMode="auto">
          <a:xfrm>
            <a:off x="4429125" y="5357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4714875" y="5357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5000625" y="5357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5286375" y="5357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5572125" y="5357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5857875" y="535781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204" name="Straight Arrow Connector 203"/>
          <p:cNvCxnSpPr/>
          <p:nvPr/>
        </p:nvCxnSpPr>
        <p:spPr>
          <a:xfrm rot="5400000">
            <a:off x="3965575" y="3249613"/>
            <a:ext cx="407193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>
            <a:spLocks noChangeArrowheads="1"/>
          </p:cNvSpPr>
          <p:nvPr/>
        </p:nvSpPr>
        <p:spPr bwMode="auto">
          <a:xfrm>
            <a:off x="4429125" y="55721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4714875" y="55721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5000625" y="55721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5286375" y="55721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5572125" y="55721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5857875" y="5572125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cxnSp>
        <p:nvCxnSpPr>
          <p:cNvPr id="212" name="Straight Connector 211"/>
          <p:cNvCxnSpPr/>
          <p:nvPr/>
        </p:nvCxnSpPr>
        <p:spPr>
          <a:xfrm>
            <a:off x="4286250" y="5856288"/>
            <a:ext cx="1857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>
            <a:spLocks noChangeArrowheads="1"/>
          </p:cNvSpPr>
          <p:nvPr/>
        </p:nvSpPr>
        <p:spPr bwMode="auto">
          <a:xfrm>
            <a:off x="6143625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0</a:t>
            </a:r>
          </a:p>
        </p:txBody>
      </p:sp>
      <p:cxnSp>
        <p:nvCxnSpPr>
          <p:cNvPr id="214" name="Straight Arrow Connector 213"/>
          <p:cNvCxnSpPr/>
          <p:nvPr/>
        </p:nvCxnSpPr>
        <p:spPr>
          <a:xfrm rot="5400000">
            <a:off x="4001294" y="3571082"/>
            <a:ext cx="47148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>
            <a:spLocks noChangeArrowheads="1"/>
          </p:cNvSpPr>
          <p:nvPr/>
        </p:nvSpPr>
        <p:spPr bwMode="auto">
          <a:xfrm>
            <a:off x="4429125" y="58356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17" name="TextBox 216"/>
          <p:cNvSpPr txBox="1">
            <a:spLocks noChangeArrowheads="1"/>
          </p:cNvSpPr>
          <p:nvPr/>
        </p:nvSpPr>
        <p:spPr bwMode="auto">
          <a:xfrm>
            <a:off x="4714875" y="58356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18" name="TextBox 217"/>
          <p:cNvSpPr txBox="1">
            <a:spLocks noChangeArrowheads="1"/>
          </p:cNvSpPr>
          <p:nvPr/>
        </p:nvSpPr>
        <p:spPr bwMode="auto">
          <a:xfrm>
            <a:off x="5000625" y="58356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286375" y="58356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0" name="TextBox 219"/>
          <p:cNvSpPr txBox="1">
            <a:spLocks noChangeArrowheads="1"/>
          </p:cNvSpPr>
          <p:nvPr/>
        </p:nvSpPr>
        <p:spPr bwMode="auto">
          <a:xfrm>
            <a:off x="5572125" y="58356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21" name="TextBox 220"/>
          <p:cNvSpPr txBox="1">
            <a:spLocks noChangeArrowheads="1"/>
          </p:cNvSpPr>
          <p:nvPr/>
        </p:nvSpPr>
        <p:spPr bwMode="auto">
          <a:xfrm>
            <a:off x="5857875" y="58356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2" name="TextBox 221"/>
          <p:cNvSpPr txBox="1">
            <a:spLocks noChangeArrowheads="1"/>
          </p:cNvSpPr>
          <p:nvPr/>
        </p:nvSpPr>
        <p:spPr bwMode="auto">
          <a:xfrm>
            <a:off x="6143625" y="58356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23" name="TextBox 222"/>
          <p:cNvSpPr txBox="1">
            <a:spLocks noChangeArrowheads="1"/>
          </p:cNvSpPr>
          <p:nvPr/>
        </p:nvSpPr>
        <p:spPr bwMode="auto">
          <a:xfrm>
            <a:off x="4714875" y="6000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4" name="TextBox 223"/>
          <p:cNvSpPr txBox="1">
            <a:spLocks noChangeArrowheads="1"/>
          </p:cNvSpPr>
          <p:nvPr/>
        </p:nvSpPr>
        <p:spPr bwMode="auto">
          <a:xfrm>
            <a:off x="5000625" y="6000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5" name="TextBox 224"/>
          <p:cNvSpPr txBox="1">
            <a:spLocks noChangeArrowheads="1"/>
          </p:cNvSpPr>
          <p:nvPr/>
        </p:nvSpPr>
        <p:spPr bwMode="auto">
          <a:xfrm>
            <a:off x="5286375" y="6000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6" name="TextBox 225"/>
          <p:cNvSpPr txBox="1">
            <a:spLocks noChangeArrowheads="1"/>
          </p:cNvSpPr>
          <p:nvPr/>
        </p:nvSpPr>
        <p:spPr bwMode="auto">
          <a:xfrm>
            <a:off x="5572125" y="6000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7" name="TextBox 226"/>
          <p:cNvSpPr txBox="1">
            <a:spLocks noChangeArrowheads="1"/>
          </p:cNvSpPr>
          <p:nvPr/>
        </p:nvSpPr>
        <p:spPr bwMode="auto">
          <a:xfrm>
            <a:off x="5857875" y="6000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8" name="TextBox 227"/>
          <p:cNvSpPr txBox="1">
            <a:spLocks noChangeArrowheads="1"/>
          </p:cNvSpPr>
          <p:nvPr/>
        </p:nvSpPr>
        <p:spPr bwMode="auto">
          <a:xfrm>
            <a:off x="6143625" y="6000750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29" name="TextBox 228"/>
          <p:cNvSpPr txBox="1">
            <a:spLocks noChangeArrowheads="1"/>
          </p:cNvSpPr>
          <p:nvPr/>
        </p:nvSpPr>
        <p:spPr bwMode="auto">
          <a:xfrm>
            <a:off x="4714875" y="6215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30" name="TextBox 229"/>
          <p:cNvSpPr txBox="1">
            <a:spLocks noChangeArrowheads="1"/>
          </p:cNvSpPr>
          <p:nvPr/>
        </p:nvSpPr>
        <p:spPr bwMode="auto">
          <a:xfrm>
            <a:off x="5000625" y="6215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5286375" y="6215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32" name="TextBox 231"/>
          <p:cNvSpPr txBox="1">
            <a:spLocks noChangeArrowheads="1"/>
          </p:cNvSpPr>
          <p:nvPr/>
        </p:nvSpPr>
        <p:spPr bwMode="auto">
          <a:xfrm>
            <a:off x="5572125" y="6215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33" name="TextBox 232"/>
          <p:cNvSpPr txBox="1">
            <a:spLocks noChangeArrowheads="1"/>
          </p:cNvSpPr>
          <p:nvPr/>
        </p:nvSpPr>
        <p:spPr bwMode="auto">
          <a:xfrm>
            <a:off x="5857875" y="6215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34" name="TextBox 233"/>
          <p:cNvSpPr txBox="1">
            <a:spLocks noChangeArrowheads="1"/>
          </p:cNvSpPr>
          <p:nvPr/>
        </p:nvSpPr>
        <p:spPr bwMode="auto">
          <a:xfrm>
            <a:off x="6143625" y="6215063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cxnSp>
        <p:nvCxnSpPr>
          <p:cNvPr id="235" name="Straight Connector 234"/>
          <p:cNvCxnSpPr/>
          <p:nvPr/>
        </p:nvCxnSpPr>
        <p:spPr>
          <a:xfrm>
            <a:off x="4572000" y="6235700"/>
            <a:ext cx="1857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>
            <a:spLocks noChangeArrowheads="1"/>
          </p:cNvSpPr>
          <p:nvPr/>
        </p:nvSpPr>
        <p:spPr bwMode="auto">
          <a:xfrm>
            <a:off x="328612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40" name="TextBox 239"/>
          <p:cNvSpPr txBox="1">
            <a:spLocks noChangeArrowheads="1"/>
          </p:cNvSpPr>
          <p:nvPr/>
        </p:nvSpPr>
        <p:spPr bwMode="auto">
          <a:xfrm>
            <a:off x="357187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41" name="TextBox 240"/>
          <p:cNvSpPr txBox="1">
            <a:spLocks noChangeArrowheads="1"/>
          </p:cNvSpPr>
          <p:nvPr/>
        </p:nvSpPr>
        <p:spPr bwMode="auto">
          <a:xfrm>
            <a:off x="385762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42" name="TextBox 241"/>
          <p:cNvSpPr txBox="1">
            <a:spLocks noChangeArrowheads="1"/>
          </p:cNvSpPr>
          <p:nvPr/>
        </p:nvSpPr>
        <p:spPr bwMode="auto">
          <a:xfrm>
            <a:off x="414337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43" name="TextBox 242"/>
          <p:cNvSpPr txBox="1">
            <a:spLocks noChangeArrowheads="1"/>
          </p:cNvSpPr>
          <p:nvPr/>
        </p:nvSpPr>
        <p:spPr bwMode="auto">
          <a:xfrm>
            <a:off x="442912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44" name="TextBox 243"/>
          <p:cNvSpPr txBox="1">
            <a:spLocks noChangeArrowheads="1"/>
          </p:cNvSpPr>
          <p:nvPr/>
        </p:nvSpPr>
        <p:spPr bwMode="auto">
          <a:xfrm>
            <a:off x="471487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45" name="TextBox 244"/>
          <p:cNvSpPr txBox="1">
            <a:spLocks noChangeArrowheads="1"/>
          </p:cNvSpPr>
          <p:nvPr/>
        </p:nvSpPr>
        <p:spPr bwMode="auto">
          <a:xfrm>
            <a:off x="500062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46" name="TextBox 245"/>
          <p:cNvSpPr txBox="1">
            <a:spLocks noChangeArrowheads="1"/>
          </p:cNvSpPr>
          <p:nvPr/>
        </p:nvSpPr>
        <p:spPr bwMode="auto">
          <a:xfrm>
            <a:off x="528637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47" name="TextBox 246"/>
          <p:cNvSpPr txBox="1">
            <a:spLocks noChangeArrowheads="1"/>
          </p:cNvSpPr>
          <p:nvPr/>
        </p:nvSpPr>
        <p:spPr bwMode="auto">
          <a:xfrm>
            <a:off x="557212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48" name="TextBox 247"/>
          <p:cNvSpPr txBox="1">
            <a:spLocks noChangeArrowheads="1"/>
          </p:cNvSpPr>
          <p:nvPr/>
        </p:nvSpPr>
        <p:spPr bwMode="auto">
          <a:xfrm>
            <a:off x="585787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49" name="TextBox 248"/>
          <p:cNvSpPr txBox="1">
            <a:spLocks noChangeArrowheads="1"/>
          </p:cNvSpPr>
          <p:nvPr/>
        </p:nvSpPr>
        <p:spPr bwMode="auto">
          <a:xfrm>
            <a:off x="6143625" y="64293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50" name="TextBox 249"/>
          <p:cNvSpPr txBox="1">
            <a:spLocks noChangeArrowheads="1"/>
          </p:cNvSpPr>
          <p:nvPr/>
        </p:nvSpPr>
        <p:spPr bwMode="auto">
          <a:xfrm>
            <a:off x="0" y="92868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51" name="TextBox 250"/>
          <p:cNvSpPr txBox="1">
            <a:spLocks noChangeArrowheads="1"/>
          </p:cNvSpPr>
          <p:nvPr/>
        </p:nvSpPr>
        <p:spPr bwMode="auto">
          <a:xfrm>
            <a:off x="285750" y="92868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52" name="TextBox 251"/>
          <p:cNvSpPr txBox="1">
            <a:spLocks noChangeArrowheads="1"/>
          </p:cNvSpPr>
          <p:nvPr/>
        </p:nvSpPr>
        <p:spPr bwMode="auto">
          <a:xfrm>
            <a:off x="571500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53" name="TextBox 252"/>
          <p:cNvSpPr txBox="1">
            <a:spLocks noChangeArrowheads="1"/>
          </p:cNvSpPr>
          <p:nvPr/>
        </p:nvSpPr>
        <p:spPr bwMode="auto">
          <a:xfrm>
            <a:off x="857250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54" name="TextBox 253"/>
          <p:cNvSpPr txBox="1">
            <a:spLocks noChangeArrowheads="1"/>
          </p:cNvSpPr>
          <p:nvPr/>
        </p:nvSpPr>
        <p:spPr bwMode="auto">
          <a:xfrm>
            <a:off x="1143000" y="92868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</a:t>
            </a:r>
          </a:p>
        </p:txBody>
      </p:sp>
      <p:sp>
        <p:nvSpPr>
          <p:cNvPr id="255" name="TextBox 254"/>
          <p:cNvSpPr txBox="1">
            <a:spLocks noChangeArrowheads="1"/>
          </p:cNvSpPr>
          <p:nvPr/>
        </p:nvSpPr>
        <p:spPr bwMode="auto">
          <a:xfrm>
            <a:off x="1428750" y="928688"/>
            <a:ext cx="357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1</a:t>
            </a:r>
          </a:p>
        </p:txBody>
      </p:sp>
      <p:sp>
        <p:nvSpPr>
          <p:cNvPr id="256" name="Title 1"/>
          <p:cNvSpPr txBox="1">
            <a:spLocks/>
          </p:cNvSpPr>
          <p:nvPr/>
        </p:nvSpPr>
        <p:spPr bwMode="auto">
          <a:xfrm>
            <a:off x="0" y="3286125"/>
            <a:ext cx="2571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You will see the residual as </a:t>
            </a:r>
            <a:r>
              <a:rPr lang="en-US" sz="2400" b="1" dirty="0">
                <a:latin typeface="+mj-lt"/>
                <a:ea typeface="+mj-ea"/>
                <a:cs typeface="+mj-cs"/>
              </a:rPr>
              <a:t>00100</a:t>
            </a:r>
            <a:r>
              <a:rPr lang="en-US" b="1" dirty="0">
                <a:latin typeface="+mj-lt"/>
                <a:ea typeface="+mj-ea"/>
                <a:cs typeface="+mj-cs"/>
              </a:rPr>
              <a:t> and the quotient is </a:t>
            </a:r>
            <a:r>
              <a:rPr lang="en-US" sz="2400" b="1" dirty="0">
                <a:latin typeface="+mj-lt"/>
                <a:ea typeface="+mj-ea"/>
                <a:cs typeface="+mj-cs"/>
              </a:rPr>
              <a:t>100101101</a:t>
            </a:r>
          </a:p>
        </p:txBody>
      </p:sp>
      <p:sp>
        <p:nvSpPr>
          <p:cNvPr id="257" name="Title 1"/>
          <p:cNvSpPr txBox="1">
            <a:spLocks/>
          </p:cNvSpPr>
          <p:nvPr/>
        </p:nvSpPr>
        <p:spPr bwMode="auto">
          <a:xfrm>
            <a:off x="142875" y="5214938"/>
            <a:ext cx="2928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Hence transmit word:</a:t>
            </a:r>
          </a:p>
          <a:p>
            <a:pPr algn="ctr" eaLnBrk="0" hangingPunct="0">
              <a:defRPr/>
            </a:pPr>
            <a:r>
              <a:rPr lang="en-US" sz="2400" b="1" dirty="0">
                <a:latin typeface="+mj-lt"/>
                <a:ea typeface="+mj-ea"/>
                <a:cs typeface="+mj-cs"/>
              </a:rPr>
              <a:t>11001011101 : 00100</a:t>
            </a:r>
            <a:endParaRPr lang="en-US" b="1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59" name="Straight Connector 258"/>
          <p:cNvCxnSpPr/>
          <p:nvPr/>
        </p:nvCxnSpPr>
        <p:spPr>
          <a:xfrm flipV="1">
            <a:off x="1857375" y="1500188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2071688" y="1928813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V="1">
            <a:off x="2428875" y="2428875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2714625" y="2928938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V="1">
            <a:off x="3000375" y="3429000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flipV="1">
            <a:off x="3286125" y="3929063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3571875" y="4429125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 flipV="1">
            <a:off x="3857625" y="4929188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4143375" y="5429250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V="1">
            <a:off x="4429125" y="5929313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V="1">
            <a:off x="4714875" y="6286500"/>
            <a:ext cx="28575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6" fill="hold">
                      <p:stCondLst>
                        <p:cond delay="indefinite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1" fill="hold">
                      <p:stCondLst>
                        <p:cond delay="indefinite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3" fill="hold">
                      <p:stCondLst>
                        <p:cond delay="indefinite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fill="hold">
                      <p:stCondLst>
                        <p:cond delay="indefinite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5" fill="hold">
                      <p:stCondLst>
                        <p:cond delay="indefinite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1" fill="hold">
                      <p:stCondLst>
                        <p:cond delay="indefinite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6" fill="hold">
                      <p:stCondLst>
                        <p:cond delay="indefinite"/>
                      </p:stCondLst>
                      <p:childTnLst>
                        <p:par>
                          <p:cTn id="857" fill="hold">
                            <p:stCondLst>
                              <p:cond delay="0"/>
                            </p:stCondLst>
                            <p:childTnLst>
                              <p:par>
                                <p:cTn id="8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6" fill="hold">
                      <p:stCondLst>
                        <p:cond delay="indefinite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0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8" fill="hold">
                      <p:stCondLst>
                        <p:cond delay="indefinite"/>
                      </p:stCondLst>
                      <p:childTnLst>
                        <p:par>
                          <p:cTn id="899" fill="hold">
                            <p:stCondLst>
                              <p:cond delay="0"/>
                            </p:stCondLst>
                            <p:childTnLst>
                              <p:par>
                                <p:cTn id="9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0" fill="hold">
                      <p:stCondLst>
                        <p:cond delay="indefinite"/>
                      </p:stCondLst>
                      <p:childTnLst>
                        <p:par>
                          <p:cTn id="931" fill="hold">
                            <p:stCondLst>
                              <p:cond delay="0"/>
                            </p:stCondLst>
                            <p:childTnLst>
                              <p:par>
                                <p:cTn id="9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6" fill="hold">
                      <p:stCondLst>
                        <p:cond delay="indefinite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0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3" fill="hold">
                      <p:stCondLst>
                        <p:cond delay="indefinite"/>
                      </p:stCondLst>
                      <p:childTnLst>
                        <p:par>
                          <p:cTn id="1014" fill="hold">
                            <p:stCondLst>
                              <p:cond delay="0"/>
                            </p:stCondLst>
                            <p:childTnLst>
                              <p:par>
                                <p:cTn id="10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fill="hold">
                      <p:stCondLst>
                        <p:cond delay="indefinite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5" fill="hold">
                      <p:stCondLst>
                        <p:cond delay="indefinite"/>
                      </p:stCondLst>
                      <p:childTnLst>
                        <p:par>
                          <p:cTn id="1026" fill="hold">
                            <p:stCondLst>
                              <p:cond delay="0"/>
                            </p:stCondLst>
                            <p:childTnLst>
                              <p:par>
                                <p:cTn id="10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0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6" grpId="0"/>
      <p:bldP spid="87" grpId="0"/>
      <p:bldP spid="88" grpId="0"/>
      <p:bldP spid="89" grpId="0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4" grpId="0"/>
      <p:bldP spid="105" grpId="0"/>
      <p:bldP spid="106" grpId="0"/>
      <p:bldP spid="107" grpId="0"/>
      <p:bldP spid="108" grpId="0"/>
      <p:bldP spid="109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21" grpId="0"/>
      <p:bldP spid="122" grpId="0"/>
      <p:bldP spid="123" grpId="0"/>
      <p:bldP spid="124" grpId="0"/>
      <p:bldP spid="125" grpId="0"/>
      <p:bldP spid="126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8" grpId="0"/>
      <p:bldP spid="139" grpId="0"/>
      <p:bldP spid="140" grpId="0"/>
      <p:bldP spid="141" grpId="0"/>
      <p:bldP spid="142" grpId="0"/>
      <p:bldP spid="143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5" grpId="0"/>
      <p:bldP spid="156" grpId="0"/>
      <p:bldP spid="157" grpId="0"/>
      <p:bldP spid="158" grpId="0"/>
      <p:bldP spid="159" grpId="0"/>
      <p:bldP spid="160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3" grpId="0"/>
      <p:bldP spid="174" grpId="0"/>
      <p:bldP spid="175" grpId="0"/>
      <p:bldP spid="176" grpId="0"/>
      <p:bldP spid="177" grpId="0"/>
      <p:bldP spid="178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90" grpId="0"/>
      <p:bldP spid="191" grpId="0"/>
      <p:bldP spid="192" grpId="0"/>
      <p:bldP spid="193" grpId="0"/>
      <p:bldP spid="194" grpId="0"/>
      <p:bldP spid="195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6" grpId="0"/>
      <p:bldP spid="207" grpId="0"/>
      <p:bldP spid="208" grpId="0"/>
      <p:bldP spid="209" grpId="0"/>
      <p:bldP spid="210" grpId="0"/>
      <p:bldP spid="211" grpId="0"/>
      <p:bldP spid="213" grpId="0"/>
      <p:bldP spid="213" grpId="1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7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14563" y="1785938"/>
            <a:ext cx="6500812" cy="435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43125" y="1143000"/>
            <a:ext cx="6500813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29313"/>
            <a:ext cx="9144000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Understanding cyclic redundancy code of error correction</a:t>
            </a:r>
            <a:br>
              <a:rPr lang="en-GB" dirty="0" smtClean="0"/>
            </a:br>
            <a:r>
              <a:rPr lang="en-GB" dirty="0" smtClean="0"/>
              <a:t>(Question)</a:t>
            </a:r>
            <a:endParaRPr lang="en-GB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10715625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 TYPES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BASIC MESSAGE</a:t>
            </a:r>
          </a:p>
          <a:p>
            <a:endParaRPr lang="en-GB" smtClean="0"/>
          </a:p>
          <a:p>
            <a:r>
              <a:rPr lang="en-GB" smtClean="0"/>
              <a:t>HOMOGENIOUS MESSAGE</a:t>
            </a:r>
          </a:p>
          <a:p>
            <a:endParaRPr lang="en-GB" smtClean="0"/>
          </a:p>
          <a:p>
            <a:r>
              <a:rPr lang="en-GB" smtClean="0"/>
              <a:t>NON HOMOGENEOUS MESSAGE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037513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72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6800" y="2209800"/>
            <a:ext cx="3657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Hence there are no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Hint to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Write the polynomial in  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Draw the 1 bit shift registers and the circuit diagram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Write the timing equations for n+1 </a:t>
            </a:r>
            <a:r>
              <a:rPr lang="en-GB" dirty="0" err="1" smtClean="0"/>
              <a:t>th</a:t>
            </a:r>
            <a:r>
              <a:rPr lang="en-GB" dirty="0" smtClean="0"/>
              <a:t> step for each output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Sketh</a:t>
            </a:r>
            <a:r>
              <a:rPr lang="en-GB" dirty="0" smtClean="0"/>
              <a:t> the output map– no of columns=no of </a:t>
            </a:r>
            <a:r>
              <a:rPr lang="en-GB" dirty="0" err="1" smtClean="0"/>
              <a:t>outputs+steps+input</a:t>
            </a:r>
            <a:r>
              <a:rPr lang="en-GB" dirty="0" smtClean="0"/>
              <a:t>(pl add to the message the no of zeros or </a:t>
            </a:r>
            <a:r>
              <a:rPr lang="en-GB" dirty="0" err="1" smtClean="0"/>
              <a:t>crc</a:t>
            </a:r>
            <a:r>
              <a:rPr lang="en-GB" dirty="0" smtClean="0"/>
              <a:t> depending upon the situation, no of rows has to be input+2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Carryout the timing equation for each step, the last step will give you the output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82613"/>
          </a:xfrm>
        </p:spPr>
        <p:txBody>
          <a:bodyPr/>
          <a:lstStyle/>
          <a:p>
            <a:r>
              <a:rPr lang="en-US" smtClean="0"/>
              <a:t>CRC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785813"/>
            <a:ext cx="9001125" cy="6072187"/>
          </a:xfrm>
        </p:spPr>
        <p:txBody>
          <a:bodyPr/>
          <a:lstStyle/>
          <a:p>
            <a:r>
              <a:rPr lang="en-US" smtClean="0"/>
              <a:t>Polynomial:P=11001,P(x)=x</a:t>
            </a:r>
            <a:r>
              <a:rPr lang="en-US" baseline="30000" smtClean="0"/>
              <a:t>4</a:t>
            </a:r>
            <a:r>
              <a:rPr lang="en-US" smtClean="0"/>
              <a:t>+x</a:t>
            </a:r>
            <a:r>
              <a:rPr lang="en-US" baseline="30000" smtClean="0"/>
              <a:t>3</a:t>
            </a:r>
            <a:r>
              <a:rPr lang="en-US" smtClean="0"/>
              <a:t>+x</a:t>
            </a:r>
            <a:r>
              <a:rPr lang="en-US" baseline="30000" smtClean="0"/>
              <a:t>0</a:t>
            </a:r>
            <a:endParaRPr lang="en-US" smtClean="0"/>
          </a:p>
          <a:p>
            <a:r>
              <a:rPr lang="en-US" smtClean="0"/>
              <a:t>X</a:t>
            </a:r>
            <a:r>
              <a:rPr lang="en-US" baseline="30000" smtClean="0"/>
              <a:t>4	</a:t>
            </a:r>
            <a:r>
              <a:rPr lang="en-US" smtClean="0"/>
              <a:t>	  X</a:t>
            </a:r>
            <a:r>
              <a:rPr lang="en-US" baseline="30000" smtClean="0"/>
              <a:t>3</a:t>
            </a:r>
            <a:r>
              <a:rPr lang="en-US" smtClean="0"/>
              <a:t>		X</a:t>
            </a:r>
            <a:r>
              <a:rPr lang="en-US" baseline="30000" smtClean="0"/>
              <a:t>2</a:t>
            </a:r>
            <a:r>
              <a:rPr lang="en-US" smtClean="0"/>
              <a:t>		X</a:t>
            </a:r>
            <a:r>
              <a:rPr lang="en-US" baseline="30000" smtClean="0"/>
              <a:t>1</a:t>
            </a:r>
            <a:r>
              <a:rPr lang="en-US" smtClean="0"/>
              <a:t>		X</a:t>
            </a:r>
            <a:r>
              <a:rPr lang="en-US" baseline="30000" smtClean="0"/>
              <a:t>0</a:t>
            </a:r>
          </a:p>
          <a:p>
            <a:endParaRPr lang="en-US" smtClean="0"/>
          </a:p>
          <a:p>
            <a:endParaRPr lang="en-US" baseline="30000" smtClean="0"/>
          </a:p>
          <a:p>
            <a:endParaRPr lang="en-US" baseline="30000" smtClean="0"/>
          </a:p>
          <a:p>
            <a:endParaRPr lang="en-US" baseline="30000" smtClean="0"/>
          </a:p>
          <a:p>
            <a:r>
              <a:rPr lang="en-US" b="1" u="sng" baseline="30000" smtClean="0"/>
              <a:t>Timing equations</a:t>
            </a:r>
          </a:p>
          <a:p>
            <a:r>
              <a:rPr lang="en-US" smtClean="0"/>
              <a:t>A</a:t>
            </a:r>
            <a:r>
              <a:rPr lang="en-US" baseline="-25000" smtClean="0"/>
              <a:t>n</a:t>
            </a:r>
            <a:r>
              <a:rPr lang="en-US" smtClean="0"/>
              <a:t> + I</a:t>
            </a:r>
            <a:r>
              <a:rPr lang="en-US" baseline="-25000" smtClean="0"/>
              <a:t>n</a:t>
            </a:r>
            <a:r>
              <a:rPr lang="en-US" smtClean="0"/>
              <a:t> = D</a:t>
            </a:r>
            <a:r>
              <a:rPr lang="en-US" baseline="-25000" smtClean="0"/>
              <a:t>n+1</a:t>
            </a:r>
          </a:p>
          <a:p>
            <a:r>
              <a:rPr lang="en-US" smtClean="0"/>
              <a:t>D</a:t>
            </a:r>
            <a:r>
              <a:rPr lang="en-US" baseline="-25000" smtClean="0"/>
              <a:t>n</a:t>
            </a:r>
            <a:r>
              <a:rPr lang="en-US" smtClean="0"/>
              <a:t> = C</a:t>
            </a:r>
            <a:r>
              <a:rPr lang="en-US" baseline="-25000" smtClean="0"/>
              <a:t>n+1</a:t>
            </a:r>
          </a:p>
          <a:p>
            <a:r>
              <a:rPr lang="en-US" smtClean="0"/>
              <a:t>C</a:t>
            </a:r>
            <a:r>
              <a:rPr lang="en-US" baseline="-25000" smtClean="0"/>
              <a:t>n</a:t>
            </a:r>
            <a:r>
              <a:rPr lang="en-US" smtClean="0"/>
              <a:t> = B</a:t>
            </a:r>
            <a:r>
              <a:rPr lang="en-US" baseline="-25000" smtClean="0"/>
              <a:t>n+1</a:t>
            </a:r>
          </a:p>
          <a:p>
            <a:r>
              <a:rPr lang="en-US" smtClean="0"/>
              <a:t>A</a:t>
            </a:r>
            <a:r>
              <a:rPr lang="en-US" baseline="-25000" smtClean="0"/>
              <a:t>n</a:t>
            </a:r>
            <a:r>
              <a:rPr lang="en-US" smtClean="0"/>
              <a:t> + B</a:t>
            </a:r>
            <a:r>
              <a:rPr lang="en-US" baseline="-25000" smtClean="0"/>
              <a:t>n</a:t>
            </a:r>
            <a:r>
              <a:rPr lang="en-US" smtClean="0"/>
              <a:t> = A</a:t>
            </a:r>
            <a:r>
              <a:rPr lang="en-US" baseline="-25000" smtClean="0"/>
              <a:t>n+1</a:t>
            </a:r>
          </a:p>
          <a:p>
            <a:endParaRPr lang="en-US" smtClean="0"/>
          </a:p>
          <a:p>
            <a:endParaRPr lang="en-US" baseline="30000" smtClean="0"/>
          </a:p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214438" y="2071688"/>
            <a:ext cx="571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8938" y="2071688"/>
            <a:ext cx="571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86313" y="2071688"/>
            <a:ext cx="571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29375" y="2071688"/>
            <a:ext cx="571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43125" y="2214563"/>
            <a:ext cx="500063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+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29500" y="2143125"/>
            <a:ext cx="571500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+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4438" y="2643188"/>
            <a:ext cx="57150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8938" y="2643188"/>
            <a:ext cx="57150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6313" y="2643188"/>
            <a:ext cx="57150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29375" y="2643188"/>
            <a:ext cx="57150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214313" y="2357438"/>
            <a:ext cx="928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42875" y="3429000"/>
            <a:ext cx="800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608888" y="2892425"/>
            <a:ext cx="10715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7" idx="3"/>
          </p:cNvCxnSpPr>
          <p:nvPr/>
        </p:nvCxnSpPr>
        <p:spPr>
          <a:xfrm rot="10800000" flipV="1">
            <a:off x="7000875" y="2359025"/>
            <a:ext cx="1143000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-321468" y="2893219"/>
            <a:ext cx="1071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2071688" y="3071813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 flipV="1">
            <a:off x="7858125" y="1500188"/>
            <a:ext cx="785813" cy="6429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43875" y="785813"/>
            <a:ext cx="78581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Input 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58188" y="1714500"/>
            <a:ext cx="285750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</a:t>
            </a:r>
          </a:p>
        </p:txBody>
      </p:sp>
      <p:cxnSp>
        <p:nvCxnSpPr>
          <p:cNvPr id="38" name="Elbow Connector 37"/>
          <p:cNvCxnSpPr/>
          <p:nvPr/>
        </p:nvCxnSpPr>
        <p:spPr>
          <a:xfrm rot="10800000" flipV="1">
            <a:off x="5357813" y="2214563"/>
            <a:ext cx="1000125" cy="428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3571875" y="2143125"/>
            <a:ext cx="1143000" cy="428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1785938" y="2357438"/>
            <a:ext cx="285750" cy="214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10800000" flipV="1">
            <a:off x="2571750" y="2357438"/>
            <a:ext cx="285750" cy="2143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31" grpId="0" animBg="1"/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" y="554038"/>
          <a:ext cx="8229600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45564">
                <a:tc>
                  <a:txBody>
                    <a:bodyPr/>
                    <a:lstStyle/>
                    <a:p>
                      <a:r>
                        <a:rPr lang="en-GB" dirty="0" smtClean="0"/>
                        <a:t>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500" y="911225"/>
          <a:ext cx="1371600" cy="594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</a:tr>
              <a:tr h="345564"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  <a:tr h="34556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28813" y="895350"/>
          <a:ext cx="6858000" cy="3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28813" y="1268413"/>
          <a:ext cx="6858000" cy="37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28813" y="1681163"/>
          <a:ext cx="6858000" cy="37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8813" y="2054225"/>
          <a:ext cx="6858000" cy="3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28813" y="2411413"/>
          <a:ext cx="6858000" cy="37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28813" y="2768600"/>
          <a:ext cx="6858000" cy="3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28813" y="3125788"/>
          <a:ext cx="6858000" cy="37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28813" y="3538538"/>
          <a:ext cx="6858000" cy="37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28813" y="3911600"/>
          <a:ext cx="6858000" cy="3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928813" y="4268788"/>
          <a:ext cx="6858000" cy="37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928813" y="4625975"/>
          <a:ext cx="6858000" cy="3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28813" y="4983163"/>
          <a:ext cx="6858000" cy="37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928813" y="5340350"/>
          <a:ext cx="6858000" cy="3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928813" y="5753100"/>
          <a:ext cx="6858000" cy="3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928813" y="6126163"/>
          <a:ext cx="6858000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45564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928813" y="6483350"/>
          <a:ext cx="6858000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4556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Out put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6143625" y="142875"/>
            <a:ext cx="1357313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+ I</a:t>
            </a:r>
            <a:r>
              <a:rPr lang="en-US" baseline="-25000" dirty="0"/>
              <a:t>n</a:t>
            </a:r>
            <a:r>
              <a:rPr lang="en-US" dirty="0"/>
              <a:t> = D</a:t>
            </a:r>
            <a:r>
              <a:rPr lang="en-US" baseline="-25000" dirty="0"/>
              <a:t>n+1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14875" y="142875"/>
            <a:ext cx="1357313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C</a:t>
            </a:r>
            <a:r>
              <a:rPr lang="en-US" baseline="-25000" dirty="0"/>
              <a:t>n+1</a:t>
            </a:r>
            <a:r>
              <a:rPr lang="en-US" dirty="0"/>
              <a:t>= D</a:t>
            </a:r>
            <a:r>
              <a:rPr lang="en-US" baseline="-25000" dirty="0"/>
              <a:t>n+1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357563" y="142875"/>
            <a:ext cx="1357312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 = B</a:t>
            </a:r>
            <a:r>
              <a:rPr lang="en-US" baseline="-25000" dirty="0"/>
              <a:t>n+1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85938" y="142875"/>
            <a:ext cx="1500187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+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 = A</a:t>
            </a:r>
            <a:r>
              <a:rPr lang="en-US" baseline="-25000" dirty="0"/>
              <a:t>n+1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642938"/>
          <a:ext cx="8229600" cy="6313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45564">
                <a:tc>
                  <a:txBody>
                    <a:bodyPr/>
                    <a:lstStyle/>
                    <a:p>
                      <a:r>
                        <a:rPr lang="en-GB" dirty="0" smtClean="0"/>
                        <a:t>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Reset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2559"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45564"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4556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Out put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5214938" y="862013"/>
            <a:ext cx="1439862" cy="352425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786188" y="857250"/>
            <a:ext cx="1428750" cy="357188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00750" y="142875"/>
            <a:ext cx="1357313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+ I</a:t>
            </a:r>
            <a:r>
              <a:rPr lang="en-US" baseline="-25000" dirty="0"/>
              <a:t>n</a:t>
            </a:r>
            <a:r>
              <a:rPr lang="en-US" dirty="0"/>
              <a:t> = D</a:t>
            </a:r>
            <a:r>
              <a:rPr lang="en-US" baseline="-25000" dirty="0"/>
              <a:t>n+1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0" y="142875"/>
            <a:ext cx="1357313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C</a:t>
            </a:r>
            <a:r>
              <a:rPr lang="en-US" baseline="-25000" dirty="0"/>
              <a:t>n+1</a:t>
            </a:r>
            <a:r>
              <a:rPr lang="en-US" dirty="0"/>
              <a:t>= D</a:t>
            </a:r>
            <a:r>
              <a:rPr lang="en-US" baseline="-25000" dirty="0"/>
              <a:t>n+1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14688" y="142875"/>
            <a:ext cx="1357312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/>
              <a:t> = B</a:t>
            </a:r>
            <a:r>
              <a:rPr lang="en-US" baseline="-25000" dirty="0"/>
              <a:t>n+1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43063" y="142875"/>
            <a:ext cx="1500187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+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 = A</a:t>
            </a:r>
            <a:r>
              <a:rPr lang="en-US" baseline="-25000" dirty="0"/>
              <a:t>n+1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SHOW THE FOLLOWING RECEIVED MESSAGE IS IN ERROR,FOR THE SAME TRASMITTED MESSAGE 	ie 10010101010100</a:t>
            </a:r>
          </a:p>
          <a:p>
            <a:pPr eaLnBrk="1" hangingPunct="1"/>
            <a:r>
              <a:rPr lang="en-GB" smtClean="0"/>
              <a:t>Received message:10110100010100</a:t>
            </a:r>
          </a:p>
          <a:p>
            <a:pPr eaLnBrk="1" hangingPunct="1"/>
            <a:r>
              <a:rPr lang="en-GB" smtClean="0"/>
              <a:t>WRITE THE ERROR MESSAGE EQUATION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 l="2885" t="30000" r="36378" b="17436"/>
          <a:stretch>
            <a:fillRect/>
          </a:stretch>
        </p:blipFill>
        <p:spPr bwMode="auto">
          <a:xfrm>
            <a:off x="0" y="-1524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remainder  00010 implies that there is an 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ERROR EQUATION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TRANSMITTED MESSAGE + RECIEVED= ERROR MESSAGE</a:t>
            </a:r>
          </a:p>
          <a:p>
            <a:pPr eaLnBrk="1" hangingPunct="1"/>
            <a:r>
              <a:rPr lang="en-GB" smtClean="0"/>
              <a:t>10010101010100</a:t>
            </a:r>
          </a:p>
          <a:p>
            <a:pPr eaLnBrk="1" hangingPunct="1"/>
            <a:r>
              <a:rPr lang="en-GB" smtClean="0"/>
              <a:t>10110100010100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    00100001000000  = ERROR MESSAGE</a:t>
            </a:r>
          </a:p>
          <a:p>
            <a:pPr eaLnBrk="1" hangingPunct="1">
              <a:buFont typeface="Arial" charset="0"/>
              <a:buNone/>
            </a:pPr>
            <a:r>
              <a:rPr lang="en-GB" smtClean="0"/>
              <a:t>E(X)=X</a:t>
            </a:r>
            <a:r>
              <a:rPr lang="en-GB" baseline="30000" smtClean="0"/>
              <a:t>6</a:t>
            </a:r>
            <a:r>
              <a:rPr lang="en-GB" smtClean="0"/>
              <a:t> + X</a:t>
            </a:r>
            <a:r>
              <a:rPr lang="en-GB" baseline="30000" smtClean="0"/>
              <a:t>11</a:t>
            </a:r>
            <a:r>
              <a:rPr lang="en-GB" smtClean="0"/>
              <a:t>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38100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INSTANCES WHERE THE CRC IS FAILED TO ANSWER?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914400" y="1484313"/>
            <a:ext cx="8229600" cy="4525962"/>
          </a:xfrm>
        </p:spPr>
        <p:txBody>
          <a:bodyPr/>
          <a:lstStyle/>
          <a:p>
            <a:r>
              <a:rPr lang="en-GB" sz="2800" smtClean="0"/>
              <a:t>THER ARE INSTANCES WHERE THE CRC WILL FAILED TO ANSWER, ONE SUCH INSTANCES WILL BE WHEN THERE ARE ERRORS INTRODUCED EQUAL TO THE POLYNOMIAL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Rectangle 96" descr="Bouquet"/>
          <p:cNvSpPr>
            <a:spLocks noChangeArrowheads="1"/>
          </p:cNvSpPr>
          <p:nvPr/>
        </p:nvSpPr>
        <p:spPr bwMode="auto">
          <a:xfrm>
            <a:off x="4572000" y="4005263"/>
            <a:ext cx="936625" cy="6477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67" name="Rectangle 95" descr="Newsprint"/>
          <p:cNvSpPr>
            <a:spLocks noChangeArrowheads="1"/>
          </p:cNvSpPr>
          <p:nvPr/>
        </p:nvSpPr>
        <p:spPr bwMode="auto">
          <a:xfrm>
            <a:off x="4067175" y="1485900"/>
            <a:ext cx="100965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8775"/>
            <a:ext cx="2160587" cy="549275"/>
          </a:xfrm>
        </p:spPr>
        <p:txBody>
          <a:bodyPr/>
          <a:lstStyle/>
          <a:p>
            <a:pPr algn="l" eaLnBrk="1" hangingPunct="1"/>
            <a:r>
              <a:rPr lang="en-GB" sz="2000" u="sng" smtClean="0"/>
              <a:t>Basic Message</a:t>
            </a:r>
            <a:endParaRPr lang="en-US" sz="2000" u="sng" smtClean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23850" y="3141663"/>
            <a:ext cx="54721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u="sng"/>
              <a:t>Message for Homogenous Network</a:t>
            </a:r>
            <a:endParaRPr lang="en-US" sz="2000" u="sng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92500" y="1485900"/>
            <a:ext cx="1441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/>
              <a:t>=     K</a:t>
            </a:r>
            <a:r>
              <a:rPr lang="en-GB" sz="3200" baseline="-25000"/>
              <a:t>1</a:t>
            </a:r>
            <a:endParaRPr lang="en-US" sz="3200" baseline="-25000"/>
          </a:p>
        </p:txBody>
      </p:sp>
      <p:pic>
        <p:nvPicPr>
          <p:cNvPr id="3099" name="Picture 27" descr="dglxasset[2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409950"/>
            <a:ext cx="14081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j02055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1006475"/>
            <a:ext cx="17764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5362575" y="1654175"/>
            <a:ext cx="1657350" cy="360363"/>
          </a:xfrm>
          <a:prstGeom prst="notchedRightArrow">
            <a:avLst>
              <a:gd name="adj1" fmla="val 27750"/>
              <a:gd name="adj2" fmla="val 1052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4140200" y="4005263"/>
            <a:ext cx="1296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/>
              <a:t>=   K</a:t>
            </a:r>
            <a:r>
              <a:rPr lang="en-GB" sz="3200" baseline="-25000"/>
              <a:t>2</a:t>
            </a:r>
            <a:endParaRPr lang="en-US" sz="3200" baseline="-25000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6875" y="3932238"/>
            <a:ext cx="3527425" cy="719137"/>
            <a:chOff x="250" y="2387"/>
            <a:chExt cx="2222" cy="453"/>
          </a:xfrm>
        </p:grpSpPr>
        <p:sp>
          <p:nvSpPr>
            <p:cNvPr id="7223" name="Rectangle 55"/>
            <p:cNvSpPr>
              <a:spLocks noChangeArrowheads="1"/>
            </p:cNvSpPr>
            <p:nvPr/>
          </p:nvSpPr>
          <p:spPr bwMode="auto">
            <a:xfrm>
              <a:off x="807" y="2387"/>
              <a:ext cx="833" cy="45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4" name="Text Box 56"/>
            <p:cNvSpPr txBox="1">
              <a:spLocks noChangeArrowheads="1"/>
            </p:cNvSpPr>
            <p:nvPr/>
          </p:nvSpPr>
          <p:spPr bwMode="auto">
            <a:xfrm>
              <a:off x="808" y="2512"/>
              <a:ext cx="8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/>
                <a:t>Instruction       </a:t>
              </a:r>
              <a:endParaRPr lang="en-US" sz="1400" b="1"/>
            </a:p>
          </p:txBody>
        </p:sp>
        <p:grpSp>
          <p:nvGrpSpPr>
            <p:cNvPr id="7225" name="Group 57"/>
            <p:cNvGrpSpPr>
              <a:grpSpLocks/>
            </p:cNvGrpSpPr>
            <p:nvPr/>
          </p:nvGrpSpPr>
          <p:grpSpPr bwMode="auto">
            <a:xfrm>
              <a:off x="1640" y="2387"/>
              <a:ext cx="832" cy="453"/>
              <a:chOff x="1020" y="1117"/>
              <a:chExt cx="771" cy="408"/>
            </a:xfrm>
          </p:grpSpPr>
          <p:sp>
            <p:nvSpPr>
              <p:cNvPr id="7228" name="Rectangle 58"/>
              <p:cNvSpPr>
                <a:spLocks noChangeArrowheads="1"/>
              </p:cNvSpPr>
              <p:nvPr/>
            </p:nvSpPr>
            <p:spPr bwMode="auto">
              <a:xfrm>
                <a:off x="1020" y="1117"/>
                <a:ext cx="771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29" name="Text Box 59"/>
              <p:cNvSpPr txBox="1">
                <a:spLocks noChangeArrowheads="1"/>
              </p:cNvSpPr>
              <p:nvPr/>
            </p:nvSpPr>
            <p:spPr bwMode="auto">
              <a:xfrm>
                <a:off x="1218" y="1229"/>
                <a:ext cx="363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/>
                  <a:t>Data</a:t>
                </a:r>
                <a:endParaRPr lang="en-US" sz="1400" b="1"/>
              </a:p>
            </p:txBody>
          </p:sp>
        </p:grpSp>
        <p:sp>
          <p:nvSpPr>
            <p:cNvPr id="7226" name="Rectangle 60"/>
            <p:cNvSpPr>
              <a:spLocks noChangeArrowheads="1"/>
            </p:cNvSpPr>
            <p:nvPr/>
          </p:nvSpPr>
          <p:spPr bwMode="auto">
            <a:xfrm>
              <a:off x="250" y="2387"/>
              <a:ext cx="589" cy="4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7" name="Text Box 61"/>
            <p:cNvSpPr txBox="1">
              <a:spLocks noChangeArrowheads="1"/>
            </p:cNvSpPr>
            <p:nvPr/>
          </p:nvSpPr>
          <p:spPr bwMode="auto">
            <a:xfrm>
              <a:off x="295" y="2523"/>
              <a:ext cx="4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/>
                <a:t>Label</a:t>
              </a:r>
              <a:endParaRPr lang="en-US" sz="1200" b="1"/>
            </a:p>
          </p:txBody>
        </p:sp>
      </p:grpSp>
      <p:sp>
        <p:nvSpPr>
          <p:cNvPr id="3136" name="AutoShape 64"/>
          <p:cNvSpPr>
            <a:spLocks noChangeArrowheads="1"/>
          </p:cNvSpPr>
          <p:nvPr/>
        </p:nvSpPr>
        <p:spPr bwMode="auto">
          <a:xfrm>
            <a:off x="5651500" y="4076700"/>
            <a:ext cx="1657350" cy="360363"/>
          </a:xfrm>
          <a:prstGeom prst="notchedRightArrow">
            <a:avLst>
              <a:gd name="adj1" fmla="val 27750"/>
              <a:gd name="adj2" fmla="val 10526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95288" y="3932238"/>
            <a:ext cx="935037" cy="719137"/>
            <a:chOff x="249" y="3204"/>
            <a:chExt cx="589" cy="453"/>
          </a:xfrm>
        </p:grpSpPr>
        <p:sp>
          <p:nvSpPr>
            <p:cNvPr id="7221" name="Rectangle 71"/>
            <p:cNvSpPr>
              <a:spLocks noChangeArrowheads="1"/>
            </p:cNvSpPr>
            <p:nvPr/>
          </p:nvSpPr>
          <p:spPr bwMode="auto">
            <a:xfrm>
              <a:off x="249" y="3204"/>
              <a:ext cx="589" cy="4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22" name="Text Box 72"/>
            <p:cNvSpPr txBox="1">
              <a:spLocks noChangeArrowheads="1"/>
            </p:cNvSpPr>
            <p:nvPr/>
          </p:nvSpPr>
          <p:spPr bwMode="auto">
            <a:xfrm>
              <a:off x="294" y="3340"/>
              <a:ext cx="4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/>
                <a:t>Label</a:t>
              </a:r>
              <a:endParaRPr lang="en-US" sz="1200" b="1"/>
            </a:p>
          </p:txBody>
        </p:sp>
      </p:grp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2771775" y="5661025"/>
            <a:ext cx="863600" cy="360363"/>
          </a:xfrm>
          <a:prstGeom prst="notchedRightArrow">
            <a:avLst>
              <a:gd name="adj1" fmla="val 27750"/>
              <a:gd name="adj2" fmla="val 548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924300" y="5445125"/>
            <a:ext cx="2305050" cy="1008063"/>
            <a:chOff x="2562" y="3203"/>
            <a:chExt cx="1452" cy="635"/>
          </a:xfrm>
        </p:grpSpPr>
        <p:grpSp>
          <p:nvGrpSpPr>
            <p:cNvPr id="7205" name="Group 80"/>
            <p:cNvGrpSpPr>
              <a:grpSpLocks/>
            </p:cNvGrpSpPr>
            <p:nvPr/>
          </p:nvGrpSpPr>
          <p:grpSpPr bwMode="auto">
            <a:xfrm>
              <a:off x="2608" y="3203"/>
              <a:ext cx="1361" cy="454"/>
              <a:chOff x="1927" y="3430"/>
              <a:chExt cx="1361" cy="454"/>
            </a:xfrm>
          </p:grpSpPr>
          <p:sp>
            <p:nvSpPr>
              <p:cNvPr id="7215" name="AutoShape 74"/>
              <p:cNvSpPr>
                <a:spLocks noChangeArrowheads="1"/>
              </p:cNvSpPr>
              <p:nvPr/>
            </p:nvSpPr>
            <p:spPr bwMode="auto">
              <a:xfrm>
                <a:off x="1927" y="3430"/>
                <a:ext cx="454" cy="454"/>
              </a:xfrm>
              <a:prstGeom prst="flowChartProcess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6" name="AutoShape 75"/>
              <p:cNvSpPr>
                <a:spLocks noChangeArrowheads="1"/>
              </p:cNvSpPr>
              <p:nvPr/>
            </p:nvSpPr>
            <p:spPr bwMode="auto">
              <a:xfrm>
                <a:off x="2381" y="3430"/>
                <a:ext cx="454" cy="454"/>
              </a:xfrm>
              <a:prstGeom prst="flowChartProcess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7" name="AutoShape 76"/>
              <p:cNvSpPr>
                <a:spLocks noChangeArrowheads="1"/>
              </p:cNvSpPr>
              <p:nvPr/>
            </p:nvSpPr>
            <p:spPr bwMode="auto">
              <a:xfrm>
                <a:off x="2834" y="3430"/>
                <a:ext cx="454" cy="454"/>
              </a:xfrm>
              <a:prstGeom prst="flowChartProcess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18" name="Text Box 77"/>
              <p:cNvSpPr txBox="1">
                <a:spLocks noChangeArrowheads="1"/>
              </p:cNvSpPr>
              <p:nvPr/>
            </p:nvSpPr>
            <p:spPr bwMode="auto">
              <a:xfrm>
                <a:off x="1973" y="3556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/>
                  <a:t>OPC</a:t>
                </a:r>
                <a:endParaRPr lang="en-US" sz="1400"/>
              </a:p>
            </p:txBody>
          </p:sp>
          <p:sp>
            <p:nvSpPr>
              <p:cNvPr id="7219" name="Text Box 78"/>
              <p:cNvSpPr txBox="1">
                <a:spLocks noChangeArrowheads="1"/>
              </p:cNvSpPr>
              <p:nvPr/>
            </p:nvSpPr>
            <p:spPr bwMode="auto">
              <a:xfrm>
                <a:off x="2426" y="3566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/>
                  <a:t>DPC</a:t>
                </a:r>
                <a:endParaRPr lang="en-US" sz="1400"/>
              </a:p>
            </p:txBody>
          </p:sp>
          <p:sp>
            <p:nvSpPr>
              <p:cNvPr id="7220" name="Text Box 79"/>
              <p:cNvSpPr txBox="1">
                <a:spLocks noChangeArrowheads="1"/>
              </p:cNvSpPr>
              <p:nvPr/>
            </p:nvSpPr>
            <p:spPr bwMode="auto">
              <a:xfrm>
                <a:off x="2880" y="3566"/>
                <a:ext cx="36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/>
                  <a:t>CIC</a:t>
                </a:r>
                <a:endParaRPr lang="en-US" sz="1400"/>
              </a:p>
            </p:txBody>
          </p:sp>
        </p:grpSp>
        <p:grpSp>
          <p:nvGrpSpPr>
            <p:cNvPr id="7206" name="Group 87"/>
            <p:cNvGrpSpPr>
              <a:grpSpLocks/>
            </p:cNvGrpSpPr>
            <p:nvPr/>
          </p:nvGrpSpPr>
          <p:grpSpPr bwMode="auto">
            <a:xfrm>
              <a:off x="2562" y="3684"/>
              <a:ext cx="544" cy="154"/>
              <a:chOff x="2562" y="3684"/>
              <a:chExt cx="544" cy="154"/>
            </a:xfrm>
          </p:grpSpPr>
          <p:sp>
            <p:nvSpPr>
              <p:cNvPr id="7213" name="Text Box 85"/>
              <p:cNvSpPr txBox="1">
                <a:spLocks noChangeArrowheads="1"/>
              </p:cNvSpPr>
              <p:nvPr/>
            </p:nvSpPr>
            <p:spPr bwMode="auto">
              <a:xfrm>
                <a:off x="2562" y="3684"/>
                <a:ext cx="5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/>
                  <a:t>14bits</a:t>
                </a:r>
                <a:endParaRPr lang="en-US" sz="1000"/>
              </a:p>
            </p:txBody>
          </p:sp>
          <p:sp>
            <p:nvSpPr>
              <p:cNvPr id="7214" name="Line 86"/>
              <p:cNvSpPr>
                <a:spLocks noChangeShapeType="1"/>
              </p:cNvSpPr>
              <p:nvPr/>
            </p:nvSpPr>
            <p:spPr bwMode="auto">
              <a:xfrm>
                <a:off x="2608" y="3702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207" name="Group 88"/>
            <p:cNvGrpSpPr>
              <a:grpSpLocks/>
            </p:cNvGrpSpPr>
            <p:nvPr/>
          </p:nvGrpSpPr>
          <p:grpSpPr bwMode="auto">
            <a:xfrm>
              <a:off x="3016" y="3684"/>
              <a:ext cx="544" cy="154"/>
              <a:chOff x="2562" y="3684"/>
              <a:chExt cx="544" cy="154"/>
            </a:xfrm>
          </p:grpSpPr>
          <p:sp>
            <p:nvSpPr>
              <p:cNvPr id="7211" name="Text Box 89"/>
              <p:cNvSpPr txBox="1">
                <a:spLocks noChangeArrowheads="1"/>
              </p:cNvSpPr>
              <p:nvPr/>
            </p:nvSpPr>
            <p:spPr bwMode="auto">
              <a:xfrm>
                <a:off x="2562" y="3684"/>
                <a:ext cx="5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/>
                  <a:t>14bits</a:t>
                </a:r>
                <a:endParaRPr lang="en-US" sz="1000"/>
              </a:p>
            </p:txBody>
          </p:sp>
          <p:sp>
            <p:nvSpPr>
              <p:cNvPr id="7212" name="Line 90"/>
              <p:cNvSpPr>
                <a:spLocks noChangeShapeType="1"/>
              </p:cNvSpPr>
              <p:nvPr/>
            </p:nvSpPr>
            <p:spPr bwMode="auto">
              <a:xfrm>
                <a:off x="2608" y="3702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208" name="Group 91"/>
            <p:cNvGrpSpPr>
              <a:grpSpLocks/>
            </p:cNvGrpSpPr>
            <p:nvPr/>
          </p:nvGrpSpPr>
          <p:grpSpPr bwMode="auto">
            <a:xfrm>
              <a:off x="3470" y="3684"/>
              <a:ext cx="544" cy="154"/>
              <a:chOff x="2562" y="3684"/>
              <a:chExt cx="544" cy="154"/>
            </a:xfrm>
          </p:grpSpPr>
          <p:sp>
            <p:nvSpPr>
              <p:cNvPr id="7209" name="Text Box 92"/>
              <p:cNvSpPr txBox="1">
                <a:spLocks noChangeArrowheads="1"/>
              </p:cNvSpPr>
              <p:nvPr/>
            </p:nvSpPr>
            <p:spPr bwMode="auto">
              <a:xfrm>
                <a:off x="2562" y="3684"/>
                <a:ext cx="5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/>
                  <a:t>12bits</a:t>
                </a:r>
                <a:endParaRPr lang="en-US" sz="1000"/>
              </a:p>
            </p:txBody>
          </p:sp>
          <p:sp>
            <p:nvSpPr>
              <p:cNvPr id="7210" name="Line 93"/>
              <p:cNvSpPr>
                <a:spLocks noChangeShapeType="1"/>
              </p:cNvSpPr>
              <p:nvPr/>
            </p:nvSpPr>
            <p:spPr bwMode="auto">
              <a:xfrm>
                <a:off x="2608" y="3702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633413" y="1511300"/>
            <a:ext cx="2592387" cy="909638"/>
            <a:chOff x="399" y="952"/>
            <a:chExt cx="1633" cy="573"/>
          </a:xfrm>
        </p:grpSpPr>
        <p:grpSp>
          <p:nvGrpSpPr>
            <p:cNvPr id="7192" name="Group 20"/>
            <p:cNvGrpSpPr>
              <a:grpSpLocks/>
            </p:cNvGrpSpPr>
            <p:nvPr/>
          </p:nvGrpSpPr>
          <p:grpSpPr bwMode="auto">
            <a:xfrm>
              <a:off x="399" y="952"/>
              <a:ext cx="1633" cy="408"/>
              <a:chOff x="249" y="1117"/>
              <a:chExt cx="1633" cy="408"/>
            </a:xfrm>
          </p:grpSpPr>
          <p:sp>
            <p:nvSpPr>
              <p:cNvPr id="7200" name="Rectangle 14"/>
              <p:cNvSpPr>
                <a:spLocks noChangeArrowheads="1"/>
              </p:cNvSpPr>
              <p:nvPr/>
            </p:nvSpPr>
            <p:spPr bwMode="auto">
              <a:xfrm>
                <a:off x="249" y="1117"/>
                <a:ext cx="817" cy="408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201" name="Text Box 16"/>
              <p:cNvSpPr txBox="1">
                <a:spLocks noChangeArrowheads="1"/>
              </p:cNvSpPr>
              <p:nvPr/>
            </p:nvSpPr>
            <p:spPr bwMode="auto">
              <a:xfrm>
                <a:off x="250" y="1207"/>
                <a:ext cx="8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/>
                  <a:t>Instruction       </a:t>
                </a:r>
                <a:endParaRPr lang="en-US" sz="1400" b="1"/>
              </a:p>
            </p:txBody>
          </p:sp>
          <p:grpSp>
            <p:nvGrpSpPr>
              <p:cNvPr id="7202" name="Group 19"/>
              <p:cNvGrpSpPr>
                <a:grpSpLocks/>
              </p:cNvGrpSpPr>
              <p:nvPr/>
            </p:nvGrpSpPr>
            <p:grpSpPr bwMode="auto">
              <a:xfrm>
                <a:off x="1066" y="1117"/>
                <a:ext cx="816" cy="408"/>
                <a:chOff x="1020" y="1117"/>
                <a:chExt cx="771" cy="408"/>
              </a:xfrm>
            </p:grpSpPr>
            <p:sp>
              <p:nvSpPr>
                <p:cNvPr id="7203" name="Rectangle 15"/>
                <p:cNvSpPr>
                  <a:spLocks noChangeArrowheads="1"/>
                </p:cNvSpPr>
                <p:nvPr/>
              </p:nvSpPr>
              <p:spPr bwMode="auto">
                <a:xfrm>
                  <a:off x="1020" y="1117"/>
                  <a:ext cx="771" cy="40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20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44" y="1224"/>
                  <a:ext cx="3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GB" sz="1400" b="1"/>
                    <a:t>Data</a:t>
                  </a:r>
                  <a:endParaRPr lang="en-US" sz="1400" b="1"/>
                </a:p>
              </p:txBody>
            </p:sp>
          </p:grpSp>
        </p:grpSp>
        <p:grpSp>
          <p:nvGrpSpPr>
            <p:cNvPr id="7193" name="Group 24"/>
            <p:cNvGrpSpPr>
              <a:grpSpLocks/>
            </p:cNvGrpSpPr>
            <p:nvPr/>
          </p:nvGrpSpPr>
          <p:grpSpPr bwMode="auto">
            <a:xfrm>
              <a:off x="399" y="1344"/>
              <a:ext cx="817" cy="173"/>
              <a:chOff x="249" y="1525"/>
              <a:chExt cx="817" cy="173"/>
            </a:xfrm>
          </p:grpSpPr>
          <p:sp>
            <p:nvSpPr>
              <p:cNvPr id="7197" name="Text Box 21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/>
                  <a:t>Fixed</a:t>
                </a:r>
                <a:endParaRPr lang="en-US" sz="1200"/>
              </a:p>
            </p:txBody>
          </p:sp>
          <p:sp>
            <p:nvSpPr>
              <p:cNvPr id="7198" name="Line 22"/>
              <p:cNvSpPr>
                <a:spLocks noChangeShapeType="1"/>
              </p:cNvSpPr>
              <p:nvPr/>
            </p:nvSpPr>
            <p:spPr bwMode="auto">
              <a:xfrm>
                <a:off x="793" y="1616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9" name="Line 23"/>
              <p:cNvSpPr>
                <a:spLocks noChangeShapeType="1"/>
              </p:cNvSpPr>
              <p:nvPr/>
            </p:nvSpPr>
            <p:spPr bwMode="auto">
              <a:xfrm flipH="1">
                <a:off x="249" y="1616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194" name="Text Box 21"/>
            <p:cNvSpPr txBox="1">
              <a:spLocks noChangeArrowheads="1"/>
            </p:cNvSpPr>
            <p:nvPr/>
          </p:nvSpPr>
          <p:spPr bwMode="auto">
            <a:xfrm>
              <a:off x="1383" y="1352"/>
              <a:ext cx="4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Variable</a:t>
              </a:r>
              <a:endParaRPr lang="en-US" sz="1200"/>
            </a:p>
          </p:txBody>
        </p:sp>
        <p:sp>
          <p:nvSpPr>
            <p:cNvPr id="7195" name="Line 63"/>
            <p:cNvSpPr>
              <a:spLocks noChangeShapeType="1"/>
            </p:cNvSpPr>
            <p:nvPr/>
          </p:nvSpPr>
          <p:spPr bwMode="auto">
            <a:xfrm>
              <a:off x="1791" y="143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6" name="Line 64"/>
            <p:cNvSpPr>
              <a:spLocks noChangeShapeType="1"/>
            </p:cNvSpPr>
            <p:nvPr/>
          </p:nvSpPr>
          <p:spPr bwMode="auto">
            <a:xfrm flipH="1">
              <a:off x="1202" y="143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611188" y="1484313"/>
            <a:ext cx="2643187" cy="706437"/>
            <a:chOff x="249" y="1117"/>
            <a:chExt cx="1633" cy="408"/>
          </a:xfrm>
        </p:grpSpPr>
        <p:sp>
          <p:nvSpPr>
            <p:cNvPr id="7187" name="Rectangle 44"/>
            <p:cNvSpPr>
              <a:spLocks noChangeArrowheads="1"/>
            </p:cNvSpPr>
            <p:nvPr/>
          </p:nvSpPr>
          <p:spPr bwMode="auto">
            <a:xfrm>
              <a:off x="249" y="1117"/>
              <a:ext cx="817" cy="40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8" name="Text Box 45"/>
            <p:cNvSpPr txBox="1">
              <a:spLocks noChangeArrowheads="1"/>
            </p:cNvSpPr>
            <p:nvPr/>
          </p:nvSpPr>
          <p:spPr bwMode="auto">
            <a:xfrm>
              <a:off x="250" y="1207"/>
              <a:ext cx="81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/>
                <a:t>Instruction       </a:t>
              </a:r>
              <a:endParaRPr lang="en-US" sz="1400" b="1"/>
            </a:p>
          </p:txBody>
        </p:sp>
        <p:grpSp>
          <p:nvGrpSpPr>
            <p:cNvPr id="7189" name="Group 46"/>
            <p:cNvGrpSpPr>
              <a:grpSpLocks/>
            </p:cNvGrpSpPr>
            <p:nvPr/>
          </p:nvGrpSpPr>
          <p:grpSpPr bwMode="auto">
            <a:xfrm>
              <a:off x="1066" y="1117"/>
              <a:ext cx="816" cy="408"/>
              <a:chOff x="1020" y="1117"/>
              <a:chExt cx="771" cy="408"/>
            </a:xfrm>
          </p:grpSpPr>
          <p:sp>
            <p:nvSpPr>
              <p:cNvPr id="7190" name="Rectangle 47"/>
              <p:cNvSpPr>
                <a:spLocks noChangeArrowheads="1"/>
              </p:cNvSpPr>
              <p:nvPr/>
            </p:nvSpPr>
            <p:spPr bwMode="auto">
              <a:xfrm>
                <a:off x="1020" y="1117"/>
                <a:ext cx="771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91" name="Text Box 48"/>
              <p:cNvSpPr txBox="1">
                <a:spLocks noChangeArrowheads="1"/>
              </p:cNvSpPr>
              <p:nvPr/>
            </p:nvSpPr>
            <p:spPr bwMode="auto">
              <a:xfrm>
                <a:off x="1202" y="1231"/>
                <a:ext cx="363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/>
                  <a:t>Data</a:t>
                </a:r>
                <a:endParaRPr lang="en-US" sz="1400" b="1"/>
              </a:p>
            </p:txBody>
          </p:sp>
        </p:grpSp>
      </p:grp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6588125" y="5832475"/>
            <a:ext cx="2376488" cy="8493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/>
              <a:t>OPC</a:t>
            </a:r>
            <a:r>
              <a:rPr lang="en-GB" sz="1200"/>
              <a:t> – Originating Point Cord</a:t>
            </a:r>
          </a:p>
          <a:p>
            <a:pPr>
              <a:spcBef>
                <a:spcPct val="50000"/>
              </a:spcBef>
            </a:pPr>
            <a:r>
              <a:rPr lang="en-GB" sz="1200" b="1"/>
              <a:t>DPC</a:t>
            </a:r>
            <a:r>
              <a:rPr lang="en-GB" sz="1200"/>
              <a:t> – Destination Point Cord</a:t>
            </a:r>
          </a:p>
          <a:p>
            <a:pPr>
              <a:spcBef>
                <a:spcPct val="50000"/>
              </a:spcBef>
            </a:pPr>
            <a:r>
              <a:rPr lang="en-GB" sz="1200" b="1"/>
              <a:t>CIC</a:t>
            </a:r>
            <a:r>
              <a:rPr lang="en-GB" sz="1200"/>
              <a:t> – Circuit Identification Cord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8403 0.358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10642 0.23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 animBg="1"/>
      <p:bldP spid="3167" grpId="0" animBg="1"/>
      <p:bldP spid="3080" grpId="0"/>
      <p:bldP spid="2" grpId="0"/>
      <p:bldP spid="3102" grpId="0" animBg="1"/>
      <p:bldP spid="3125" grpId="0"/>
      <p:bldP spid="3136" grpId="0" animBg="1"/>
      <p:bldP spid="3153" grpId="0" animBg="1"/>
      <p:bldP spid="31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GB" sz="4000" smtClean="0"/>
              <a:t>WHEN ERROR MESSAGE IS EQUAL TO THE POLYNOMIAL (EXAMPLE)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-1035050"/>
            <a:ext cx="8229600" cy="7161213"/>
          </a:xfrm>
        </p:spPr>
        <p:txBody>
          <a:bodyPr/>
          <a:lstStyle/>
          <a:p>
            <a:pPr algn="ctr"/>
            <a:endParaRPr lang="en-GB" sz="2800" smtClean="0"/>
          </a:p>
          <a:p>
            <a:pPr algn="ctr"/>
            <a:endParaRPr lang="en-GB" sz="2800" smtClean="0"/>
          </a:p>
          <a:p>
            <a:pPr algn="ctr"/>
            <a:endParaRPr lang="en-GB" sz="2800" smtClean="0"/>
          </a:p>
          <a:p>
            <a:pPr algn="ctr"/>
            <a:endParaRPr lang="en-GB" sz="2800" smtClean="0"/>
          </a:p>
          <a:p>
            <a:pPr algn="ctr"/>
            <a:endParaRPr lang="en-GB" sz="2800" smtClean="0"/>
          </a:p>
          <a:p>
            <a:pPr algn="ctr"/>
            <a:endParaRPr lang="en-GB" sz="2800" smtClean="0"/>
          </a:p>
          <a:p>
            <a:pPr algn="ctr"/>
            <a:r>
              <a:rPr lang="en-GB" sz="2800" smtClean="0"/>
              <a:t>ASSUME THE FOLLOWING</a:t>
            </a:r>
          </a:p>
          <a:p>
            <a:pPr algn="ctr"/>
            <a:r>
              <a:rPr lang="en-GB" sz="2800" smtClean="0"/>
              <a:t>TRANSMITTED MESSAGE</a:t>
            </a:r>
          </a:p>
          <a:p>
            <a:pPr algn="ctr"/>
            <a:r>
              <a:rPr lang="en-GB" sz="2800" smtClean="0"/>
              <a:t>100101010100</a:t>
            </a:r>
          </a:p>
          <a:p>
            <a:pPr algn="ctr"/>
            <a:r>
              <a:rPr lang="en-GB" sz="2800" smtClean="0"/>
              <a:t>RECEIEVED MESSAGE</a:t>
            </a:r>
          </a:p>
          <a:p>
            <a:pPr algn="ctr"/>
            <a:r>
              <a:rPr lang="en-GB" sz="2800" smtClean="0"/>
              <a:t>100101001101</a:t>
            </a:r>
          </a:p>
          <a:p>
            <a:pPr algn="ctr"/>
            <a:r>
              <a:rPr lang="en-GB" sz="2800" smtClean="0"/>
              <a:t>POLYNOMIAL</a:t>
            </a:r>
          </a:p>
          <a:p>
            <a:pPr algn="ctr"/>
            <a:r>
              <a:rPr lang="en-GB" sz="2800" smtClean="0"/>
              <a:t>1101</a:t>
            </a:r>
          </a:p>
          <a:p>
            <a:pPr algn="ctr"/>
            <a:r>
              <a:rPr lang="en-GB" sz="2800" smtClean="0"/>
              <a:t>SHOW THAT CRC IS FAILED TO IDENTIFY THE ERROR IN THE MESSAGE?</a:t>
            </a:r>
          </a:p>
          <a:p>
            <a:endParaRPr lang="en-GB" sz="28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2625" y="609600"/>
          <a:ext cx="7875588" cy="5619750"/>
        </p:xfrm>
        <a:graphic>
          <a:graphicData uri="http://schemas.openxmlformats.org/presentationml/2006/ole">
            <p:oleObj spid="_x0000_s1026" name="Worksheet" r:id="rId4" imgW="5333810" imgH="3819477" progId="Excel.Shee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THOUGH THE RESIDUAL IS 0 THERE IS AN ERROR IN THE RECEIEVED MESSAGE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Hint divide the received message by mod 2</a:t>
            </a:r>
          </a:p>
          <a:p>
            <a:r>
              <a:rPr lang="en-GB" smtClean="0"/>
              <a:t>Then observe that no residuals</a:t>
            </a:r>
          </a:p>
          <a:p>
            <a:r>
              <a:rPr lang="en-GB" smtClean="0"/>
              <a:t>Write the error message &amp; compare with the polynomial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TRY A CRC SUM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TRANSMIT MESSAGE</a:t>
            </a:r>
          </a:p>
          <a:p>
            <a:r>
              <a:rPr lang="en-GB" smtClean="0"/>
              <a:t>11001011101</a:t>
            </a:r>
          </a:p>
          <a:p>
            <a:r>
              <a:rPr lang="en-GB" smtClean="0"/>
              <a:t>POLYNOMIAL</a:t>
            </a:r>
          </a:p>
          <a:p>
            <a:r>
              <a:rPr lang="en-GB" smtClean="0"/>
              <a:t>101101</a:t>
            </a:r>
          </a:p>
          <a:p>
            <a:r>
              <a:rPr lang="en-GB" smtClean="0"/>
              <a:t>FIND OUT THE CRC</a:t>
            </a:r>
          </a:p>
          <a:p>
            <a:r>
              <a:rPr lang="en-GB" smtClean="0"/>
              <a:t>DRAW THE CIRCUIT DIAGRAM AND SHOW CLEARLY HOW YOU PRODUCE CRC?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a message is transmitted</a:t>
            </a:r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Preventive cycle retransmission method of error correction</a:t>
            </a:r>
            <a:endParaRPr lang="en-US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Question on basic method</a:t>
            </a:r>
            <a:endParaRPr lang="en-US" smtClean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9144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4 layers of CCITT no:7</a:t>
            </a:r>
            <a:endParaRPr lang="en-US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76400"/>
            <a:ext cx="91440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914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Instructions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533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42640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User Part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685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1676400"/>
            <a:ext cx="5334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Label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1676400"/>
            <a:ext cx="5334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SIO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42783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Signaling Link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685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33800" y="15240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76600" y="15240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W0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00400" y="2176463"/>
            <a:ext cx="533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W127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5200" y="43100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Link Control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545874">
            <a:off x="4818063" y="15668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FSN=5,FIB=1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19800" y="13716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CRC=0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876800" y="609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76800" y="1719263"/>
            <a:ext cx="1031875" cy="185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38200" y="5562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Station A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77000" y="56388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Calibri" pitchFamily="34" charset="0"/>
              </a:rPr>
              <a:t>Station B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0" y="2286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62000" y="2286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57200" y="2133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67000" y="1676400"/>
            <a:ext cx="533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k1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1600200" y="2209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908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133600" y="205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k2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-1180306" y="2705894"/>
            <a:ext cx="540861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48494" y="2780506"/>
            <a:ext cx="5334000" cy="77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6200" y="50260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Actual message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33800" y="17526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SCF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67200" y="17526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600200" y="4810125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Message handline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362200" y="4810125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Signal control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590800" y="4657725"/>
            <a:ext cx="381000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1828800" y="4581525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201194" y="2896394"/>
            <a:ext cx="54864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276600" y="4581525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Message type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038600" y="4532313"/>
            <a:ext cx="990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Error detection and correction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276600" y="2362200"/>
            <a:ext cx="1828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SCF=Sequence control field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2286794" y="3048794"/>
            <a:ext cx="51816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943600" y="609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2</a:t>
            </a:r>
          </a:p>
        </p:txBody>
      </p:sp>
      <p:cxnSp>
        <p:nvCxnSpPr>
          <p:cNvPr id="82" name="Straight Arrow Connector 81"/>
          <p:cNvCxnSpPr>
            <a:stCxn id="7" idx="2"/>
            <a:endCxn id="51" idx="0"/>
          </p:cNvCxnSpPr>
          <p:nvPr/>
        </p:nvCxnSpPr>
        <p:spPr>
          <a:xfrm rot="5400000">
            <a:off x="584994" y="4810919"/>
            <a:ext cx="392112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019800" y="16002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019800" y="18288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SCF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553200" y="18288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4420394" y="2894806"/>
            <a:ext cx="54864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162800" y="533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315200" y="18288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5334794" y="2894806"/>
            <a:ext cx="54864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8153400" y="5334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4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229600" y="18288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019800" y="32004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019800" y="34290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SCF</a:t>
            </a:r>
          </a:p>
        </p:txBody>
      </p:sp>
      <p:cxnSp>
        <p:nvCxnSpPr>
          <p:cNvPr id="106" name="Straight Arrow Connector 105"/>
          <p:cNvCxnSpPr>
            <a:stCxn id="103" idx="1"/>
          </p:cNvCxnSpPr>
          <p:nvPr/>
        </p:nvCxnSpPr>
        <p:spPr>
          <a:xfrm rot="10800000" flipV="1">
            <a:off x="5105400" y="3543300"/>
            <a:ext cx="9144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>
            <a:spLocks noChangeArrowheads="1"/>
          </p:cNvSpPr>
          <p:nvPr/>
        </p:nvSpPr>
        <p:spPr bwMode="auto">
          <a:xfrm rot="-1496584">
            <a:off x="4818063" y="33956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BSN=5,BIB=1</a:t>
            </a:r>
          </a:p>
        </p:txBody>
      </p:sp>
      <p:cxnSp>
        <p:nvCxnSpPr>
          <p:cNvPr id="113" name="Straight Arrow Connector 112"/>
          <p:cNvCxnSpPr>
            <a:endCxn id="107" idx="3"/>
          </p:cNvCxnSpPr>
          <p:nvPr/>
        </p:nvCxnSpPr>
        <p:spPr>
          <a:xfrm rot="5400000">
            <a:off x="5704681" y="2623344"/>
            <a:ext cx="1185863" cy="53975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115"/>
          <p:cNvSpPr/>
          <p:nvPr/>
        </p:nvSpPr>
        <p:spPr>
          <a:xfrm>
            <a:off x="6804025" y="1062038"/>
            <a:ext cx="928688" cy="822325"/>
          </a:xfrm>
          <a:custGeom>
            <a:avLst/>
            <a:gdLst>
              <a:gd name="connsiteX0" fmla="*/ 0 w 928914"/>
              <a:gd name="connsiteY0" fmla="*/ 745672 h 823685"/>
              <a:gd name="connsiteX1" fmla="*/ 261258 w 928914"/>
              <a:gd name="connsiteY1" fmla="*/ 5443 h 823685"/>
              <a:gd name="connsiteX2" fmla="*/ 849086 w 928914"/>
              <a:gd name="connsiteY2" fmla="*/ 713014 h 823685"/>
              <a:gd name="connsiteX3" fmla="*/ 740229 w 928914"/>
              <a:gd name="connsiteY3" fmla="*/ 669472 h 8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" h="823685">
                <a:moveTo>
                  <a:pt x="0" y="745672"/>
                </a:moveTo>
                <a:cubicBezTo>
                  <a:pt x="59872" y="378279"/>
                  <a:pt x="119744" y="10886"/>
                  <a:pt x="261258" y="5443"/>
                </a:cubicBezTo>
                <a:cubicBezTo>
                  <a:pt x="402772" y="0"/>
                  <a:pt x="769258" y="602343"/>
                  <a:pt x="849086" y="713014"/>
                </a:cubicBezTo>
                <a:cubicBezTo>
                  <a:pt x="928914" y="823685"/>
                  <a:pt x="834571" y="746578"/>
                  <a:pt x="740229" y="669472"/>
                </a:cubicBez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7772400" y="990600"/>
            <a:ext cx="928688" cy="823913"/>
          </a:xfrm>
          <a:custGeom>
            <a:avLst/>
            <a:gdLst>
              <a:gd name="connsiteX0" fmla="*/ 0 w 928914"/>
              <a:gd name="connsiteY0" fmla="*/ 745672 h 823685"/>
              <a:gd name="connsiteX1" fmla="*/ 261258 w 928914"/>
              <a:gd name="connsiteY1" fmla="*/ 5443 h 823685"/>
              <a:gd name="connsiteX2" fmla="*/ 849086 w 928914"/>
              <a:gd name="connsiteY2" fmla="*/ 713014 h 823685"/>
              <a:gd name="connsiteX3" fmla="*/ 740229 w 928914"/>
              <a:gd name="connsiteY3" fmla="*/ 669472 h 8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" h="823685">
                <a:moveTo>
                  <a:pt x="0" y="745672"/>
                </a:moveTo>
                <a:cubicBezTo>
                  <a:pt x="59872" y="378279"/>
                  <a:pt x="119744" y="10886"/>
                  <a:pt x="261258" y="5443"/>
                </a:cubicBezTo>
                <a:cubicBezTo>
                  <a:pt x="402772" y="0"/>
                  <a:pt x="769258" y="602343"/>
                  <a:pt x="849086" y="713014"/>
                </a:cubicBezTo>
                <a:cubicBezTo>
                  <a:pt x="928914" y="823685"/>
                  <a:pt x="834571" y="746578"/>
                  <a:pt x="740229" y="669472"/>
                </a:cubicBez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3886200" y="35480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Clear W5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3276600" y="17526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W5</a:t>
            </a:r>
          </a:p>
        </p:txBody>
      </p:sp>
      <p:cxnSp>
        <p:nvCxnSpPr>
          <p:cNvPr id="123" name="Straight Arrow Connector 122"/>
          <p:cNvCxnSpPr>
            <a:endCxn id="119" idx="2"/>
          </p:cNvCxnSpPr>
          <p:nvPr/>
        </p:nvCxnSpPr>
        <p:spPr>
          <a:xfrm rot="16200000" flipV="1">
            <a:off x="3033712" y="2500313"/>
            <a:ext cx="155257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1676400" y="3581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OPC|DPC|CIC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1828800" y="33528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u="sng">
                <a:latin typeface="Calibri" pitchFamily="34" charset="0"/>
              </a:rPr>
              <a:t>LABEL CONTENTS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7086600" y="2514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DPC=st B</a:t>
            </a:r>
          </a:p>
        </p:txBody>
      </p:sp>
      <p:sp>
        <p:nvSpPr>
          <p:cNvPr id="52290" name="TextBox 127"/>
          <p:cNvSpPr txBox="1">
            <a:spLocks noChangeArrowheads="1"/>
          </p:cNvSpPr>
          <p:nvPr/>
        </p:nvSpPr>
        <p:spPr bwMode="auto">
          <a:xfrm>
            <a:off x="1447800" y="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Calibri" pitchFamily="34" charset="0"/>
              </a:rPr>
              <a:t>How CCITT No:7 works- Study about the layered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6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7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/>
      <p:bldP spid="14" grpId="0"/>
      <p:bldP spid="15" grpId="0" animBg="1"/>
      <p:bldP spid="17" grpId="0"/>
      <p:bldP spid="18" grpId="0"/>
      <p:bldP spid="19" grpId="0"/>
      <p:bldP spid="22" grpId="0"/>
      <p:bldP spid="22" grpId="1"/>
      <p:bldP spid="23" grpId="0"/>
      <p:bldP spid="24" grpId="0"/>
      <p:bldP spid="30" grpId="0"/>
      <p:bldP spid="31" grpId="0"/>
      <p:bldP spid="37" grpId="0"/>
      <p:bldP spid="41" grpId="0" animBg="1"/>
      <p:bldP spid="44" grpId="0"/>
      <p:bldP spid="51" grpId="0"/>
      <p:bldP spid="52" grpId="0" animBg="1"/>
      <p:bldP spid="53" grpId="0" animBg="1"/>
      <p:bldP spid="55" grpId="0"/>
      <p:bldP spid="56" grpId="0"/>
      <p:bldP spid="66" grpId="0"/>
      <p:bldP spid="71" grpId="0"/>
      <p:bldP spid="75" grpId="0"/>
      <p:bldP spid="79" grpId="0"/>
      <p:bldP spid="88" grpId="0" animBg="1"/>
      <p:bldP spid="89" grpId="0" animBg="1"/>
      <p:bldP spid="90" grpId="0" animBg="1"/>
      <p:bldP spid="97" grpId="0"/>
      <p:bldP spid="98" grpId="0" animBg="1"/>
      <p:bldP spid="100" grpId="0"/>
      <p:bldP spid="101" grpId="0" animBg="1"/>
      <p:bldP spid="102" grpId="0" animBg="1"/>
      <p:bldP spid="103" grpId="0" animBg="1"/>
      <p:bldP spid="107" grpId="0"/>
      <p:bldP spid="107" grpId="1"/>
      <p:bldP spid="118" grpId="0"/>
      <p:bldP spid="119" grpId="0"/>
      <p:bldP spid="125" grpId="0"/>
      <p:bldP spid="126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5589588"/>
            <a:ext cx="2971800" cy="11430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0000"/>
                </a:solidFill>
              </a:rPr>
              <a:t>WHY NOT?</a:t>
            </a:r>
            <a:endParaRPr lang="en-US" sz="4000" b="1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852738"/>
            <a:ext cx="3240087" cy="576262"/>
          </a:xfrm>
          <a:ln w="28575">
            <a:solidFill>
              <a:schemeClr val="tx1"/>
            </a:solidFill>
          </a:ln>
        </p:spPr>
        <p:txBody>
          <a:bodyPr anchor="ctr" anchorCtr="1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200" b="1" smtClean="0"/>
              <a:t>SIO - Service Information Octel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200" b="1" smtClean="0"/>
              <a:t>K</a:t>
            </a:r>
            <a:r>
              <a:rPr lang="en-GB" sz="1200" b="1" baseline="-25000" smtClean="0"/>
              <a:t>2</a:t>
            </a:r>
            <a:r>
              <a:rPr lang="en-GB" sz="1200" b="1" smtClean="0"/>
              <a:t> - Message for Homogenous Network</a:t>
            </a:r>
            <a:endParaRPr lang="en-US" sz="1200" b="1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476250"/>
            <a:ext cx="54721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u="sng"/>
              <a:t>Message for Non-Homogenous Network</a:t>
            </a:r>
            <a:endParaRPr lang="en-US" sz="2000" u="sng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95288" y="1412875"/>
            <a:ext cx="2376487" cy="792163"/>
            <a:chOff x="1338" y="935"/>
            <a:chExt cx="1497" cy="499"/>
          </a:xfrm>
        </p:grpSpPr>
        <p:sp>
          <p:nvSpPr>
            <p:cNvPr id="8233" name="Rectangle 5"/>
            <p:cNvSpPr>
              <a:spLocks noChangeArrowheads="1"/>
            </p:cNvSpPr>
            <p:nvPr/>
          </p:nvSpPr>
          <p:spPr bwMode="auto">
            <a:xfrm>
              <a:off x="1338" y="935"/>
              <a:ext cx="725" cy="45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4" name="Text Box 7"/>
            <p:cNvSpPr txBox="1">
              <a:spLocks noChangeArrowheads="1"/>
            </p:cNvSpPr>
            <p:nvPr/>
          </p:nvSpPr>
          <p:spPr bwMode="auto">
            <a:xfrm>
              <a:off x="1429" y="1026"/>
              <a:ext cx="4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SIO</a:t>
              </a:r>
              <a:endParaRPr lang="en-US" sz="2400"/>
            </a:p>
          </p:txBody>
        </p:sp>
        <p:sp>
          <p:nvSpPr>
            <p:cNvPr id="8235" name="Rectangle 10" descr="Bouquet"/>
            <p:cNvSpPr>
              <a:spLocks noChangeArrowheads="1"/>
            </p:cNvSpPr>
            <p:nvPr/>
          </p:nvSpPr>
          <p:spPr bwMode="auto">
            <a:xfrm>
              <a:off x="2064" y="935"/>
              <a:ext cx="725" cy="45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6" name="Rectangle 11"/>
            <p:cNvSpPr>
              <a:spLocks noChangeArrowheads="1"/>
            </p:cNvSpPr>
            <p:nvPr/>
          </p:nvSpPr>
          <p:spPr bwMode="auto">
            <a:xfrm>
              <a:off x="2189" y="980"/>
              <a:ext cx="646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GB" sz="3200"/>
                <a:t> K</a:t>
              </a:r>
              <a:r>
                <a:rPr lang="en-GB" sz="3200" baseline="-25000"/>
                <a:t>2</a:t>
              </a:r>
              <a:endParaRPr lang="en-US" sz="3200" baseline="-25000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95288" y="1412875"/>
            <a:ext cx="1150937" cy="720725"/>
            <a:chOff x="2699" y="845"/>
            <a:chExt cx="725" cy="454"/>
          </a:xfrm>
        </p:grpSpPr>
        <p:sp>
          <p:nvSpPr>
            <p:cNvPr id="8231" name="Rectangle 5"/>
            <p:cNvSpPr>
              <a:spLocks noChangeArrowheads="1"/>
            </p:cNvSpPr>
            <p:nvPr/>
          </p:nvSpPr>
          <p:spPr bwMode="auto">
            <a:xfrm>
              <a:off x="2699" y="845"/>
              <a:ext cx="725" cy="45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2789" y="936"/>
              <a:ext cx="4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SIO</a:t>
              </a:r>
              <a:endParaRPr lang="en-US" sz="2400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547813" y="1412875"/>
            <a:ext cx="1150937" cy="720725"/>
            <a:chOff x="3787" y="1026"/>
            <a:chExt cx="725" cy="454"/>
          </a:xfrm>
        </p:grpSpPr>
        <p:sp>
          <p:nvSpPr>
            <p:cNvPr id="8229" name="Rectangle 10" descr="Bouquet"/>
            <p:cNvSpPr>
              <a:spLocks noChangeArrowheads="1"/>
            </p:cNvSpPr>
            <p:nvPr/>
          </p:nvSpPr>
          <p:spPr bwMode="auto">
            <a:xfrm>
              <a:off x="3787" y="1026"/>
              <a:ext cx="725" cy="45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0" name="Rectangle 11"/>
            <p:cNvSpPr>
              <a:spLocks noChangeArrowheads="1"/>
            </p:cNvSpPr>
            <p:nvPr/>
          </p:nvSpPr>
          <p:spPr bwMode="auto">
            <a:xfrm>
              <a:off x="3912" y="1071"/>
              <a:ext cx="51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GB" sz="3200"/>
                <a:t> K</a:t>
              </a:r>
              <a:r>
                <a:rPr lang="en-GB" sz="3200" baseline="-25000"/>
                <a:t>2</a:t>
              </a:r>
              <a:endParaRPr lang="en-US" sz="3200" baseline="-25000"/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4789488" y="1412875"/>
            <a:ext cx="3527425" cy="719138"/>
            <a:chOff x="250" y="2387"/>
            <a:chExt cx="2222" cy="453"/>
          </a:xfrm>
        </p:grpSpPr>
        <p:sp>
          <p:nvSpPr>
            <p:cNvPr id="8222" name="Rectangle 55"/>
            <p:cNvSpPr>
              <a:spLocks noChangeArrowheads="1"/>
            </p:cNvSpPr>
            <p:nvPr/>
          </p:nvSpPr>
          <p:spPr bwMode="auto">
            <a:xfrm>
              <a:off x="807" y="2387"/>
              <a:ext cx="833" cy="45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23" name="Text Box 56"/>
            <p:cNvSpPr txBox="1">
              <a:spLocks noChangeArrowheads="1"/>
            </p:cNvSpPr>
            <p:nvPr/>
          </p:nvSpPr>
          <p:spPr bwMode="auto">
            <a:xfrm>
              <a:off x="808" y="2512"/>
              <a:ext cx="8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/>
                <a:t>Instruction       </a:t>
              </a:r>
              <a:endParaRPr lang="en-US" sz="1400" b="1"/>
            </a:p>
          </p:txBody>
        </p:sp>
        <p:grpSp>
          <p:nvGrpSpPr>
            <p:cNvPr id="8224" name="Group 57"/>
            <p:cNvGrpSpPr>
              <a:grpSpLocks/>
            </p:cNvGrpSpPr>
            <p:nvPr/>
          </p:nvGrpSpPr>
          <p:grpSpPr bwMode="auto">
            <a:xfrm>
              <a:off x="1640" y="2387"/>
              <a:ext cx="832" cy="453"/>
              <a:chOff x="1020" y="1117"/>
              <a:chExt cx="771" cy="408"/>
            </a:xfrm>
          </p:grpSpPr>
          <p:sp>
            <p:nvSpPr>
              <p:cNvPr id="8227" name="Rectangle 58"/>
              <p:cNvSpPr>
                <a:spLocks noChangeArrowheads="1"/>
              </p:cNvSpPr>
              <p:nvPr/>
            </p:nvSpPr>
            <p:spPr bwMode="auto">
              <a:xfrm>
                <a:off x="1020" y="1117"/>
                <a:ext cx="771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28" name="Text Box 59"/>
              <p:cNvSpPr txBox="1">
                <a:spLocks noChangeArrowheads="1"/>
              </p:cNvSpPr>
              <p:nvPr/>
            </p:nvSpPr>
            <p:spPr bwMode="auto">
              <a:xfrm>
                <a:off x="1218" y="1229"/>
                <a:ext cx="36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400" b="1"/>
                  <a:t>Data</a:t>
                </a:r>
                <a:endParaRPr lang="en-US" sz="1400" b="1"/>
              </a:p>
            </p:txBody>
          </p:sp>
        </p:grpSp>
        <p:sp>
          <p:nvSpPr>
            <p:cNvPr id="8225" name="Rectangle 60"/>
            <p:cNvSpPr>
              <a:spLocks noChangeArrowheads="1"/>
            </p:cNvSpPr>
            <p:nvPr/>
          </p:nvSpPr>
          <p:spPr bwMode="auto">
            <a:xfrm>
              <a:off x="250" y="2387"/>
              <a:ext cx="589" cy="4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26" name="Text Box 61"/>
            <p:cNvSpPr txBox="1">
              <a:spLocks noChangeArrowheads="1"/>
            </p:cNvSpPr>
            <p:nvPr/>
          </p:nvSpPr>
          <p:spPr bwMode="auto">
            <a:xfrm>
              <a:off x="295" y="2523"/>
              <a:ext cx="49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200" b="1"/>
                <a:t>Label</a:t>
              </a:r>
              <a:endParaRPr lang="en-US" sz="1200" b="1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368300" y="1773238"/>
            <a:ext cx="2979738" cy="2089150"/>
            <a:chOff x="96" y="1207"/>
            <a:chExt cx="1877" cy="1316"/>
          </a:xfrm>
        </p:grpSpPr>
        <p:grpSp>
          <p:nvGrpSpPr>
            <p:cNvPr id="8208" name="Group 53"/>
            <p:cNvGrpSpPr>
              <a:grpSpLocks/>
            </p:cNvGrpSpPr>
            <p:nvPr/>
          </p:nvGrpSpPr>
          <p:grpSpPr bwMode="auto">
            <a:xfrm>
              <a:off x="96" y="1797"/>
              <a:ext cx="1877" cy="726"/>
              <a:chOff x="958" y="1797"/>
              <a:chExt cx="1877" cy="726"/>
            </a:xfrm>
          </p:grpSpPr>
          <p:grpSp>
            <p:nvGrpSpPr>
              <p:cNvPr id="8210" name="Group 35"/>
              <p:cNvGrpSpPr>
                <a:grpSpLocks/>
              </p:cNvGrpSpPr>
              <p:nvPr/>
            </p:nvGrpSpPr>
            <p:grpSpPr bwMode="auto">
              <a:xfrm>
                <a:off x="958" y="2350"/>
                <a:ext cx="1831" cy="173"/>
                <a:chOff x="822" y="2704"/>
                <a:chExt cx="1831" cy="173"/>
              </a:xfrm>
            </p:grpSpPr>
            <p:grpSp>
              <p:nvGrpSpPr>
                <p:cNvPr id="8216" name="Group 31"/>
                <p:cNvGrpSpPr>
                  <a:grpSpLocks/>
                </p:cNvGrpSpPr>
                <p:nvPr/>
              </p:nvGrpSpPr>
              <p:grpSpPr bwMode="auto">
                <a:xfrm>
                  <a:off x="1729" y="2704"/>
                  <a:ext cx="924" cy="173"/>
                  <a:chOff x="1729" y="2704"/>
                  <a:chExt cx="924" cy="173"/>
                </a:xfrm>
              </p:grpSpPr>
              <p:sp>
                <p:nvSpPr>
                  <p:cNvPr id="8220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9" y="2704"/>
                    <a:ext cx="9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arrow" w="lg" len="med"/>
                    <a:tailEnd type="arrow" w="lg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2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4" y="2704"/>
                    <a:ext cx="397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GB" sz="1200"/>
                      <a:t>4bits</a:t>
                    </a:r>
                    <a:endParaRPr lang="en-US" sz="1200"/>
                  </a:p>
                </p:txBody>
              </p:sp>
            </p:grpSp>
            <p:grpSp>
              <p:nvGrpSpPr>
                <p:cNvPr id="8217" name="Group 32"/>
                <p:cNvGrpSpPr>
                  <a:grpSpLocks/>
                </p:cNvGrpSpPr>
                <p:nvPr/>
              </p:nvGrpSpPr>
              <p:grpSpPr bwMode="auto">
                <a:xfrm>
                  <a:off x="822" y="2704"/>
                  <a:ext cx="924" cy="173"/>
                  <a:chOff x="1729" y="2704"/>
                  <a:chExt cx="924" cy="173"/>
                </a:xfrm>
              </p:grpSpPr>
              <p:sp>
                <p:nvSpPr>
                  <p:cNvPr id="8218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9" y="2704"/>
                    <a:ext cx="9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arrow" w="lg" len="med"/>
                    <a:tailEnd type="arrow" w="lg" len="med"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19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4" y="2704"/>
                    <a:ext cx="397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GB" sz="1200"/>
                      <a:t>4bits</a:t>
                    </a:r>
                    <a:endParaRPr lang="en-US" sz="1200"/>
                  </a:p>
                </p:txBody>
              </p:sp>
            </p:grpSp>
          </p:grpSp>
          <p:grpSp>
            <p:nvGrpSpPr>
              <p:cNvPr id="8211" name="Group 13"/>
              <p:cNvGrpSpPr>
                <a:grpSpLocks/>
              </p:cNvGrpSpPr>
              <p:nvPr/>
            </p:nvGrpSpPr>
            <p:grpSpPr bwMode="auto">
              <a:xfrm>
                <a:off x="975" y="1797"/>
                <a:ext cx="1860" cy="545"/>
                <a:chOff x="1338" y="935"/>
                <a:chExt cx="1497" cy="499"/>
              </a:xfrm>
            </p:grpSpPr>
            <p:sp>
              <p:nvSpPr>
                <p:cNvPr id="8212" name="Rectangle 14" descr="Weave"/>
                <p:cNvSpPr>
                  <a:spLocks noChangeArrowheads="1"/>
                </p:cNvSpPr>
                <p:nvPr/>
              </p:nvSpPr>
              <p:spPr bwMode="auto">
                <a:xfrm>
                  <a:off x="1338" y="935"/>
                  <a:ext cx="725" cy="454"/>
                </a:xfrm>
                <a:prstGeom prst="rect">
                  <a:avLst/>
                </a:prstGeom>
                <a:pattFill prst="weave">
                  <a:fgClr>
                    <a:srgbClr val="66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1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29" y="1026"/>
                  <a:ext cx="498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2400"/>
                </a:p>
              </p:txBody>
            </p:sp>
            <p:sp>
              <p:nvSpPr>
                <p:cNvPr id="8214" name="Rectangle 16" descr="Shingle"/>
                <p:cNvSpPr>
                  <a:spLocks noChangeArrowheads="1"/>
                </p:cNvSpPr>
                <p:nvPr/>
              </p:nvSpPr>
              <p:spPr bwMode="auto">
                <a:xfrm>
                  <a:off x="2064" y="935"/>
                  <a:ext cx="725" cy="454"/>
                </a:xfrm>
                <a:prstGeom prst="rect">
                  <a:avLst/>
                </a:prstGeom>
                <a:pattFill prst="shingle">
                  <a:fgClr>
                    <a:srgbClr val="FF99FF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189" y="980"/>
                  <a:ext cx="646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42900" indent="-342900">
                    <a:spcBef>
                      <a:spcPct val="20000"/>
                    </a:spcBef>
                  </a:pPr>
                  <a:r>
                    <a:rPr lang="en-GB" sz="3200"/>
                    <a:t> </a:t>
                  </a:r>
                  <a:endParaRPr lang="en-US" sz="3200" baseline="-25000"/>
                </a:p>
              </p:txBody>
            </p:sp>
          </p:grpSp>
        </p:grpSp>
        <p:sp>
          <p:nvSpPr>
            <p:cNvPr id="8209" name="Line 18"/>
            <p:cNvSpPr>
              <a:spLocks noChangeShapeType="1"/>
            </p:cNvSpPr>
            <p:nvPr/>
          </p:nvSpPr>
          <p:spPr bwMode="auto">
            <a:xfrm>
              <a:off x="748" y="1207"/>
              <a:ext cx="270" cy="68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323850" y="2771775"/>
            <a:ext cx="15843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National or International Message</a:t>
            </a:r>
            <a:endParaRPr lang="en-US" sz="1400" b="1"/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1979613" y="2781300"/>
            <a:ext cx="1152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/>
              <a:t>User </a:t>
            </a:r>
          </a:p>
          <a:p>
            <a:pPr algn="ctr">
              <a:spcBef>
                <a:spcPct val="50000"/>
              </a:spcBef>
            </a:pPr>
            <a:r>
              <a:rPr lang="en-GB" sz="1400" b="1"/>
              <a:t>Part</a:t>
            </a:r>
            <a:endParaRPr lang="en-US" sz="1400" b="1"/>
          </a:p>
        </p:txBody>
      </p:sp>
      <p:sp>
        <p:nvSpPr>
          <p:cNvPr id="4154" name="Rectangle 2"/>
          <p:cNvSpPr>
            <a:spLocks noChangeArrowheads="1"/>
          </p:cNvSpPr>
          <p:nvPr/>
        </p:nvSpPr>
        <p:spPr bwMode="auto">
          <a:xfrm>
            <a:off x="539750" y="3933825"/>
            <a:ext cx="80279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i="1">
                <a:solidFill>
                  <a:schemeClr val="tx2"/>
                </a:solidFill>
              </a:rPr>
              <a:t>Now we are ready with the complete message, can we transmit it just as it is?</a:t>
            </a:r>
            <a:endParaRPr lang="en-US" sz="2400" i="1">
              <a:solidFill>
                <a:schemeClr val="tx2"/>
              </a:solidFill>
            </a:endParaRPr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327400" y="4868863"/>
            <a:ext cx="1676400" cy="1676400"/>
            <a:chOff x="2426" y="2976"/>
            <a:chExt cx="1056" cy="1056"/>
          </a:xfrm>
        </p:grpSpPr>
        <p:pic>
          <p:nvPicPr>
            <p:cNvPr id="8206" name="Picture 6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6" y="2976"/>
              <a:ext cx="105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Text Box 59"/>
            <p:cNvSpPr txBox="1">
              <a:spLocks noChangeArrowheads="1"/>
            </p:cNvSpPr>
            <p:nvPr/>
          </p:nvSpPr>
          <p:spPr bwMode="auto">
            <a:xfrm>
              <a:off x="2562" y="3203"/>
              <a:ext cx="81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5400" b="1"/>
                <a:t>NO</a:t>
              </a:r>
              <a:endParaRPr lang="en-US" sz="5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35451 -4.8148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35451 -4.8148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animBg="1"/>
      <p:bldP spid="4126" grpId="0"/>
      <p:bldP spid="4132" grpId="0"/>
      <p:bldP spid="415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639763"/>
          </a:xfrm>
        </p:spPr>
        <p:txBody>
          <a:bodyPr/>
          <a:lstStyle/>
          <a:p>
            <a:r>
              <a:rPr lang="en-US" sz="2400" smtClean="0"/>
              <a:t>How reroutine is done?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533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9800" y="685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3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1676400"/>
            <a:ext cx="5334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Label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1676400"/>
            <a:ext cx="5334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SIO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0" y="685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3800" y="15240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600" y="15240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W0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00400" y="2176463"/>
            <a:ext cx="533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W127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545874">
            <a:off x="4818063" y="15668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FSN=5,FIB=1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19800" y="13716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CRC=0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76800" y="609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76800" y="1719263"/>
            <a:ext cx="1031875" cy="185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0" y="29718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Station 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62000" y="2286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200" y="2133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7000" y="1676400"/>
            <a:ext cx="533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k1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1600200" y="2209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908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3600" y="205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-1180306" y="2705894"/>
            <a:ext cx="5408612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48494" y="2780506"/>
            <a:ext cx="5334000" cy="777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33800" y="17526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SCF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67200" y="17526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201194" y="2896394"/>
            <a:ext cx="54864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76600" y="2362200"/>
            <a:ext cx="1828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SCF=Sequence control field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2286794" y="3048794"/>
            <a:ext cx="51816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43600" y="6096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19800" y="16002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19800" y="18288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SCF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553200" y="18288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4420394" y="2894806"/>
            <a:ext cx="5486400" cy="158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315200" y="18288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19800" y="32004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19800" y="34290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SCF</a:t>
            </a:r>
          </a:p>
        </p:txBody>
      </p:sp>
      <p:cxnSp>
        <p:nvCxnSpPr>
          <p:cNvPr id="48" name="Straight Arrow Connector 47"/>
          <p:cNvCxnSpPr>
            <a:stCxn id="47" idx="1"/>
          </p:cNvCxnSpPr>
          <p:nvPr/>
        </p:nvCxnSpPr>
        <p:spPr>
          <a:xfrm rot="10800000" flipV="1">
            <a:off x="5105400" y="3543300"/>
            <a:ext cx="9144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-1496584">
            <a:off x="4818063" y="33956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BSN=5,BIB=1</a:t>
            </a:r>
          </a:p>
        </p:txBody>
      </p:sp>
      <p:cxnSp>
        <p:nvCxnSpPr>
          <p:cNvPr id="50" name="Straight Arrow Connector 49"/>
          <p:cNvCxnSpPr>
            <a:endCxn id="49" idx="3"/>
          </p:cNvCxnSpPr>
          <p:nvPr/>
        </p:nvCxnSpPr>
        <p:spPr>
          <a:xfrm rot="5400000">
            <a:off x="5704681" y="2623344"/>
            <a:ext cx="1185863" cy="53975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6804025" y="1062038"/>
            <a:ext cx="928688" cy="822325"/>
          </a:xfrm>
          <a:custGeom>
            <a:avLst/>
            <a:gdLst>
              <a:gd name="connsiteX0" fmla="*/ 0 w 928914"/>
              <a:gd name="connsiteY0" fmla="*/ 745672 h 823685"/>
              <a:gd name="connsiteX1" fmla="*/ 261258 w 928914"/>
              <a:gd name="connsiteY1" fmla="*/ 5443 h 823685"/>
              <a:gd name="connsiteX2" fmla="*/ 849086 w 928914"/>
              <a:gd name="connsiteY2" fmla="*/ 713014 h 823685"/>
              <a:gd name="connsiteX3" fmla="*/ 740229 w 928914"/>
              <a:gd name="connsiteY3" fmla="*/ 669472 h 8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" h="823685">
                <a:moveTo>
                  <a:pt x="0" y="745672"/>
                </a:moveTo>
                <a:cubicBezTo>
                  <a:pt x="59872" y="378279"/>
                  <a:pt x="119744" y="10886"/>
                  <a:pt x="261258" y="5443"/>
                </a:cubicBezTo>
                <a:cubicBezTo>
                  <a:pt x="402772" y="0"/>
                  <a:pt x="769258" y="602343"/>
                  <a:pt x="849086" y="713014"/>
                </a:cubicBezTo>
                <a:cubicBezTo>
                  <a:pt x="928914" y="823685"/>
                  <a:pt x="834571" y="746578"/>
                  <a:pt x="740229" y="669472"/>
                </a:cubicBez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86200" y="3548063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Clear W5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276600" y="17526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W5</a:t>
            </a:r>
          </a:p>
        </p:txBody>
      </p:sp>
      <p:cxnSp>
        <p:nvCxnSpPr>
          <p:cNvPr id="54" name="Straight Arrow Connector 53"/>
          <p:cNvCxnSpPr>
            <a:endCxn id="53" idx="2"/>
          </p:cNvCxnSpPr>
          <p:nvPr/>
        </p:nvCxnSpPr>
        <p:spPr>
          <a:xfrm rot="16200000" flipV="1">
            <a:off x="3033712" y="2500313"/>
            <a:ext cx="155257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162800" y="495300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Station B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239000" y="6207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Layer 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239000" y="20574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DPC=st C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76600" y="60452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Station C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19800" y="45720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019800" y="48006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SCF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553200" y="48006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810000" y="5334000"/>
            <a:ext cx="1143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10000" y="5562600"/>
            <a:ext cx="533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SCF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343400" y="55626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514600" y="55626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K2</a:t>
            </a:r>
          </a:p>
        </p:txBody>
      </p:sp>
      <p:sp>
        <p:nvSpPr>
          <p:cNvPr id="71" name="Freeform 70"/>
          <p:cNvSpPr/>
          <p:nvPr/>
        </p:nvSpPr>
        <p:spPr>
          <a:xfrm flipH="1">
            <a:off x="2895600" y="4795838"/>
            <a:ext cx="1752600" cy="766762"/>
          </a:xfrm>
          <a:custGeom>
            <a:avLst/>
            <a:gdLst>
              <a:gd name="connsiteX0" fmla="*/ 0 w 928914"/>
              <a:gd name="connsiteY0" fmla="*/ 745672 h 823685"/>
              <a:gd name="connsiteX1" fmla="*/ 261258 w 928914"/>
              <a:gd name="connsiteY1" fmla="*/ 5443 h 823685"/>
              <a:gd name="connsiteX2" fmla="*/ 849086 w 928914"/>
              <a:gd name="connsiteY2" fmla="*/ 713014 h 823685"/>
              <a:gd name="connsiteX3" fmla="*/ 740229 w 928914"/>
              <a:gd name="connsiteY3" fmla="*/ 669472 h 8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" h="823685">
                <a:moveTo>
                  <a:pt x="0" y="745672"/>
                </a:moveTo>
                <a:cubicBezTo>
                  <a:pt x="59872" y="378279"/>
                  <a:pt x="119744" y="10886"/>
                  <a:pt x="261258" y="5443"/>
                </a:cubicBezTo>
                <a:cubicBezTo>
                  <a:pt x="402772" y="0"/>
                  <a:pt x="769258" y="602343"/>
                  <a:pt x="849086" y="713014"/>
                </a:cubicBezTo>
                <a:cubicBezTo>
                  <a:pt x="928914" y="823685"/>
                  <a:pt x="834571" y="746578"/>
                  <a:pt x="740229" y="669472"/>
                </a:cubicBezTo>
              </a:path>
            </a:pathLst>
          </a:cu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2" name="Straight Arrow Connector 71"/>
          <p:cNvCxnSpPr>
            <a:stCxn id="65" idx="1"/>
          </p:cNvCxnSpPr>
          <p:nvPr/>
        </p:nvCxnSpPr>
        <p:spPr>
          <a:xfrm rot="10800000" flipV="1">
            <a:off x="5029200" y="4914900"/>
            <a:ext cx="9906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162800" y="4767263"/>
            <a:ext cx="45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W10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924800" y="19812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Multiply 78"/>
          <p:cNvSpPr/>
          <p:nvPr/>
        </p:nvSpPr>
        <p:spPr>
          <a:xfrm>
            <a:off x="8458200" y="1828800"/>
            <a:ext cx="609600" cy="304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1" name="Straight Arrow Connector 80"/>
          <p:cNvCxnSpPr/>
          <p:nvPr/>
        </p:nvCxnSpPr>
        <p:spPr>
          <a:xfrm rot="5400000">
            <a:off x="6172200" y="3200400"/>
            <a:ext cx="2590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029200" y="5105400"/>
            <a:ext cx="914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FSN10 ,BIB0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10800000">
            <a:off x="1219200" y="56388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609600" y="5562600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K1</a:t>
            </a:r>
          </a:p>
        </p:txBody>
      </p:sp>
      <p:sp>
        <p:nvSpPr>
          <p:cNvPr id="92" name="Oval 91"/>
          <p:cNvSpPr/>
          <p:nvPr/>
        </p:nvSpPr>
        <p:spPr>
          <a:xfrm>
            <a:off x="152400" y="152400"/>
            <a:ext cx="4800600" cy="449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019800" y="0"/>
            <a:ext cx="3124200" cy="594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04800" y="4267200"/>
            <a:ext cx="5029200" cy="28956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10" grpId="0"/>
      <p:bldP spid="11" grpId="0" animBg="1"/>
      <p:bldP spid="12" grpId="0"/>
      <p:bldP spid="13" grpId="0"/>
      <p:bldP spid="15" grpId="0"/>
      <p:bldP spid="16" grpId="0"/>
      <p:bldP spid="17" grpId="0"/>
      <p:bldP spid="19" grpId="0"/>
      <p:bldP spid="21" grpId="0"/>
      <p:bldP spid="22" grpId="0" animBg="1"/>
      <p:bldP spid="25" grpId="0"/>
      <p:bldP spid="28" grpId="0" animBg="1"/>
      <p:bldP spid="29" grpId="0" animBg="1"/>
      <p:bldP spid="37" grpId="0"/>
      <p:bldP spid="39" grpId="0"/>
      <p:bldP spid="41" grpId="0" animBg="1"/>
      <p:bldP spid="42" grpId="0" animBg="1"/>
      <p:bldP spid="43" grpId="0" animBg="1"/>
      <p:bldP spid="46" grpId="0" animBg="1"/>
      <p:bldP spid="47" grpId="0" animBg="1"/>
      <p:bldP spid="49" grpId="0"/>
      <p:bldP spid="52" grpId="0"/>
      <p:bldP spid="53" grpId="0"/>
      <p:bldP spid="60" grpId="0"/>
      <p:bldP spid="61" grpId="0"/>
      <p:bldP spid="62" grpId="0"/>
      <p:bldP spid="63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5" grpId="0"/>
      <p:bldP spid="85" grpId="0"/>
      <p:bldP spid="89" grpId="0" animBg="1"/>
      <p:bldP spid="92" grpId="0" animBg="1"/>
      <p:bldP spid="93" grpId="0" animBg="1"/>
      <p:bldP spid="94" grpId="0" animBg="1"/>
      <p:bldP spid="9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OSI 7 LAYERS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MUCH MORE VALUE ADDITION HAS BEEN ADDED TO THE MESSAGE PART IN OSI 7 LAYERS</a:t>
            </a:r>
          </a:p>
          <a:p>
            <a:r>
              <a:rPr lang="en-GB" smtClean="0"/>
              <a:t>VIRTUALLY THE CCITT NO7 LAYER4 IS BEEN VALUE ADDED , WHILE THE OTHER PARTS REMAINS SAME.</a:t>
            </a:r>
          </a:p>
          <a:p>
            <a:r>
              <a:rPr lang="en-GB" smtClean="0"/>
              <a:t>LAYER4 IS BEEN ADDED WITH ANOTHER 4 LAYERS, i.e TRANSPORT, SESSION, PRESENTATION &amp; APPLICATION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"/>
          <p:cNvSpPr txBox="1">
            <a:spLocks noChangeArrowheads="1"/>
          </p:cNvSpPr>
          <p:nvPr/>
        </p:nvSpPr>
        <p:spPr bwMode="auto">
          <a:xfrm>
            <a:off x="857250" y="500063"/>
            <a:ext cx="74295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OSI 7 LAYERS</a:t>
            </a: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55299" name="Picture 5" descr="net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071563"/>
            <a:ext cx="5662612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500063" y="785813"/>
            <a:ext cx="864393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Physical  Layer 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transmit bits over a medium. To provide mechanical and electrical specifications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bits 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tx2"/>
                </a:solidFill>
                <a:latin typeface="Calibri" pitchFamily="34" charset="0"/>
              </a:rPr>
              <a:t>A/D conversions, Error control coding, Multiplexing, Modulation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Data Link Layer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organize bits into frames. To provide hop to hop delivery. 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frames</a:t>
            </a:r>
          </a:p>
          <a:p>
            <a:pPr>
              <a:buFontTx/>
              <a:buChar char="-"/>
            </a:pPr>
            <a:r>
              <a:rPr lang="en-GB">
                <a:solidFill>
                  <a:schemeClr val="tx2"/>
                </a:solidFill>
                <a:latin typeface="Calibri" pitchFamily="34" charset="0"/>
              </a:rPr>
              <a:t>Buffering, Framing, Error control, Flow control</a:t>
            </a:r>
          </a:p>
          <a:p>
            <a:pPr>
              <a:buFontTx/>
              <a:buChar char="-"/>
            </a:pPr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Network Layer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move packets from source to destination. To provide internetworking. 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packets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-Routing, Congestion control, Compatibility issues with internetworking</a:t>
            </a: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500063" y="357188"/>
            <a:ext cx="8215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Transport Layer 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provide reliable process to process data delivery and recovery. 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segments.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Sessions Layer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establish, manage and terminate sessions.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message.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Presentation Layer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translate, compress and encrypt data.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message.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Application layer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allow access to network structure. Manages programme requests that require access to services provided by a remote system.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message.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70104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7010400"/>
            <a:ext cx="403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928688" y="428625"/>
            <a:ext cx="70723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TWO MAIN CONNECTION TYPES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642938" y="2000250"/>
            <a:ext cx="78581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u="sng">
                <a:solidFill>
                  <a:schemeClr val="tx2"/>
                </a:solidFill>
                <a:latin typeface="Calibri" pitchFamily="34" charset="0"/>
              </a:rPr>
              <a:t>Connection oriented 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This requires 2 processers to establish a connection before sending data. 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A logical connection will be established by having both sides initializing variables and counters that keep count of which frames have arrived and which ones have not.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The path which will be established is called a virtual circuit. </a:t>
            </a: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6"/>
          <p:cNvSpPr txBox="1">
            <a:spLocks noChangeArrowheads="1"/>
          </p:cNvSpPr>
          <p:nvPr/>
        </p:nvSpPr>
        <p:spPr bwMode="auto">
          <a:xfrm>
            <a:off x="642938" y="2000250"/>
            <a:ext cx="7858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u="sng">
                <a:solidFill>
                  <a:schemeClr val="tx2"/>
                </a:solidFill>
                <a:latin typeface="Calibri" pitchFamily="34" charset="0"/>
              </a:rPr>
              <a:t>Connectionless 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In connection less the data packets are sent independent of each other so they might not arrive at the destination on proper order.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Unlike connection oriented, in connectionless an advanced set up is not required so the data frames can get lost, corrupted, duplicated or out of order.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In this context, packets are called datagrams. Datagrams carry full destination address and each is routed  through the system independent of all the others. </a:t>
            </a: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 </a:t>
            </a:r>
          </a:p>
        </p:txBody>
      </p:sp>
      <p:sp>
        <p:nvSpPr>
          <p:cNvPr id="60419" name="TextBox 7"/>
          <p:cNvSpPr txBox="1">
            <a:spLocks noChangeArrowheads="1"/>
          </p:cNvSpPr>
          <p:nvPr/>
        </p:nvSpPr>
        <p:spPr bwMode="auto">
          <a:xfrm>
            <a:off x="928688" y="428625"/>
            <a:ext cx="70723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TWO MAIN CONNECTION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nett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83534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928688" y="428625"/>
            <a:ext cx="70723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  <a:p>
            <a:pPr algn="ctr"/>
            <a:r>
              <a:rPr lang="en-GB" sz="3200">
                <a:solidFill>
                  <a:schemeClr val="tx2"/>
                </a:solidFill>
                <a:latin typeface="Calibri" pitchFamily="34" charset="0"/>
              </a:rPr>
              <a:t>Comparison of connection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TUTORIALS ON ERROR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EXPLAIN THE DIFFERENCE BETWEEN FORWARD AND BACKWARD ERROR CORRECTION, AND WHAT ARE ITS APPLICATION AREAS.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SHOW AN ONE OCCATION THE CRC WILL NOT DETECT AN ERROR?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CALCULATE CRC WHERE THE MESSAGE IS 1001010101 WHERE THE POLYNOMIAL USED IS 11001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DRAW THE SCHMETIC DIAGRAM HOW YOU ARE GOING TO FORM THE CRC BY USING 1 BIT SHIFT REGISTERS, AND SHOW ALL THE STEPS UPTO THE FORMATION OF CRC.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911225" y="285750"/>
            <a:ext cx="7518400" cy="6335713"/>
            <a:chOff x="911219" y="285728"/>
            <a:chExt cx="7518434" cy="6335669"/>
          </a:xfrm>
        </p:grpSpPr>
        <p:pic>
          <p:nvPicPr>
            <p:cNvPr id="9223" name="Picture 2" descr="C:\Documents and Settings\Upul\Desktop\1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1219" y="311243"/>
              <a:ext cx="7518434" cy="6310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1000119" y="285728"/>
              <a:ext cx="735809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0" y="714375"/>
            <a:ext cx="1000125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IAM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57688"/>
            <a:ext cx="1000125" cy="785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ACM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572125"/>
            <a:ext cx="1000125" cy="285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857875"/>
            <a:ext cx="1000125" cy="2857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CBK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DETAILS OF PHYSICAL LAYER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GB" smtClean="0"/>
              <a:t>PHYSICAL LAYER CONSIST OF MANY TYPES OF CONNECTIONS. THEY BOLONGS TO ONE OF THE FOLLOWING TYPES</a:t>
            </a:r>
          </a:p>
          <a:p>
            <a:r>
              <a:rPr lang="en-GB" smtClean="0"/>
              <a:t>WIRED CONNECTION (ELECTRICAL SIGNALS THROUGHOUT)</a:t>
            </a:r>
          </a:p>
          <a:p>
            <a:r>
              <a:rPr lang="en-GB" smtClean="0"/>
              <a:t>WIRELESS CONNECTIONS</a:t>
            </a:r>
          </a:p>
          <a:p>
            <a:r>
              <a:rPr lang="en-GB" smtClean="0"/>
              <a:t>OPTICAL FIBRE CONNECTIONS</a:t>
            </a:r>
          </a:p>
          <a:p>
            <a:r>
              <a:rPr lang="en-GB" smtClean="0"/>
              <a:t>LETS ANALYSE GENERALLY WHAT ARE THE PHYSICAL CONNECTIONS</a:t>
            </a:r>
          </a:p>
          <a:p>
            <a:endParaRPr lang="en-GB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500063" y="357188"/>
            <a:ext cx="8215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Transport Layer 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provide reliable process to process data delivery and recovery. 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segments.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Sessions Layer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establish, manage and terminate sessions.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message.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Presentation Layer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translate, compress and encrypt data.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message.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Application layer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To allow access to network structure. Manages programme requests that require access to services provided by a remote system.</a:t>
            </a: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Unit is message.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3"/>
          <p:cNvSpPr txBox="1">
            <a:spLocks noChangeArrowheads="1"/>
          </p:cNvSpPr>
          <p:nvPr/>
        </p:nvSpPr>
        <p:spPr bwMode="auto">
          <a:xfrm>
            <a:off x="285750" y="928688"/>
            <a:ext cx="8215313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What does the physical layer do?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Interfaces the electrical signals with actual physical medium.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u="sng">
                <a:solidFill>
                  <a:schemeClr val="tx2"/>
                </a:solidFill>
                <a:latin typeface="Calibri" pitchFamily="34" charset="0"/>
              </a:rPr>
              <a:t>How can that be achieved?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Twisted pair of lines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Coaxial cable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Optical fibre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Satellite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Microwave and radio</a:t>
            </a:r>
          </a:p>
          <a:p>
            <a:endParaRPr lang="en-GB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>
                <a:solidFill>
                  <a:schemeClr val="tx2"/>
                </a:solidFill>
                <a:latin typeface="Calibri" pitchFamily="34" charset="0"/>
              </a:rPr>
              <a:t>High frequency radio</a:t>
            </a: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2357438"/>
            <a:ext cx="22574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57188"/>
            <a:ext cx="23812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929063"/>
            <a:ext cx="271462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3500438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7010400"/>
            <a:ext cx="2209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6934200"/>
            <a:ext cx="320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934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68580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6858000"/>
            <a:ext cx="3124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7010400"/>
            <a:ext cx="2971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701040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6705600"/>
            <a:ext cx="3429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6629400"/>
            <a:ext cx="3276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85800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68580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52400"/>
          <a:ext cx="8740775" cy="63642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4852"/>
                <a:gridCol w="494852"/>
                <a:gridCol w="548640"/>
                <a:gridCol w="548640"/>
                <a:gridCol w="583604"/>
                <a:gridCol w="494852"/>
                <a:gridCol w="494852"/>
                <a:gridCol w="494852"/>
                <a:gridCol w="548640"/>
                <a:gridCol w="572848"/>
                <a:gridCol w="494852"/>
                <a:gridCol w="494852"/>
                <a:gridCol w="494852"/>
                <a:gridCol w="494852"/>
                <a:gridCol w="494852"/>
                <a:gridCol w="494852"/>
                <a:gridCol w="494852"/>
              </a:tblGrid>
              <a:tr h="360381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0000   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0001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0010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0011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0100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0101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0110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0111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1001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1010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1011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1100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1101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1110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1111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0000</a:t>
                      </a:r>
                      <a:endParaRPr lang="en-US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0001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IAM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SAM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OSM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CCF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0011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ORQ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ACM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CHO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0101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NNC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ADI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CFL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SSB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SST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DPN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MPR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0110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ANC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CBK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CLF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RAN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FOT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CCL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EAM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0111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RLG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UBL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UBA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CCR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RSC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MGB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MBA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MGU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HBA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HGU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SGB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SBA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SGU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CFM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CSV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CVM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CLI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1011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1101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3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569" name="TextBox 7"/>
          <p:cNvSpPr txBox="1">
            <a:spLocks noChangeArrowheads="1"/>
          </p:cNvSpPr>
          <p:nvPr/>
        </p:nvSpPr>
        <p:spPr bwMode="auto">
          <a:xfrm>
            <a:off x="304800" y="3048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H0</a:t>
            </a:r>
          </a:p>
        </p:txBody>
      </p:sp>
      <p:sp>
        <p:nvSpPr>
          <p:cNvPr id="10570" name="TextBox 8"/>
          <p:cNvSpPr txBox="1">
            <a:spLocks noChangeArrowheads="1"/>
          </p:cNvSpPr>
          <p:nvPr/>
        </p:nvSpPr>
        <p:spPr bwMode="auto">
          <a:xfrm>
            <a:off x="457200" y="15240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H1</a:t>
            </a:r>
          </a:p>
        </p:txBody>
      </p:sp>
      <p:sp>
        <p:nvSpPr>
          <p:cNvPr id="10571" name="TextBox 9"/>
          <p:cNvSpPr txBox="1">
            <a:spLocks noChangeArrowheads="1"/>
          </p:cNvSpPr>
          <p:nvPr/>
        </p:nvSpPr>
        <p:spPr bwMode="auto">
          <a:xfrm>
            <a:off x="1676400" y="43434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Spare reserved for international and basic national use</a:t>
            </a:r>
          </a:p>
        </p:txBody>
      </p:sp>
      <p:sp>
        <p:nvSpPr>
          <p:cNvPr id="10572" name="TextBox 10"/>
          <p:cNvSpPr txBox="1">
            <a:spLocks noChangeArrowheads="1"/>
          </p:cNvSpPr>
          <p:nvPr/>
        </p:nvSpPr>
        <p:spPr bwMode="auto">
          <a:xfrm>
            <a:off x="1828800" y="54102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Spare reserved for national use</a:t>
            </a:r>
          </a:p>
        </p:txBody>
      </p:sp>
      <p:sp>
        <p:nvSpPr>
          <p:cNvPr id="10573" name="TextBox 11"/>
          <p:cNvSpPr txBox="1">
            <a:spLocks noChangeArrowheads="1"/>
          </p:cNvSpPr>
          <p:nvPr/>
        </p:nvSpPr>
        <p:spPr bwMode="auto">
          <a:xfrm>
            <a:off x="2895600" y="457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Spare reserved for national 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22860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6858000"/>
            <a:ext cx="32004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24384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6858000"/>
            <a:ext cx="34290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6858000"/>
            <a:ext cx="350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297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6858000"/>
            <a:ext cx="3124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68580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6858000"/>
            <a:ext cx="342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685800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388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7010400"/>
            <a:ext cx="388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72675" cy="747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8580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6858000"/>
            <a:ext cx="3200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CONCLUTIONS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HAVE STUDIED LAYER 1, THE DETAIED STUDY DONE IN PCM &amp; HIGHER ORDER PCM WILL ALLOW YOU TO UNDERSTAND MORE ON TO THE PRACTICAL APPLICATION OF LAYER 1</a:t>
            </a:r>
          </a:p>
          <a:p>
            <a:r>
              <a:rPr lang="en-GB" smtClean="0"/>
              <a:t>LAYER 2 &amp; 3 ALREADY DETAILED OUT</a:t>
            </a:r>
          </a:p>
          <a:p>
            <a:r>
              <a:rPr lang="en-GB" smtClean="0"/>
              <a:t>IF YOU UNDERSTAND THE CONCEPTS UPTO NOW, YOU CAN STUDY THE REST OF LAYERS IN OSI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-214313"/>
            <a:ext cx="9144000" cy="714376"/>
          </a:xfrm>
        </p:spPr>
        <p:txBody>
          <a:bodyPr/>
          <a:lstStyle/>
          <a:p>
            <a:pPr eaLnBrk="1" hangingPunct="1"/>
            <a:r>
              <a:rPr lang="en-US" sz="2800" b="1" smtClean="0"/>
              <a:t>Basic concept of message transmission to establish a call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072857" y="1570831"/>
            <a:ext cx="2286000" cy="1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214313" y="1500188"/>
            <a:ext cx="500062" cy="5000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7572375" y="785813"/>
            <a:ext cx="571500" cy="4286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75" y="3000375"/>
            <a:ext cx="107156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Node 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3563" y="3000375"/>
            <a:ext cx="107156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Node 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85875" y="428625"/>
            <a:ext cx="4857750" cy="42862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1285875" y="1000125"/>
            <a:ext cx="4857750" cy="5715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285875" y="1571625"/>
            <a:ext cx="4857750" cy="785813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1285875" y="2357438"/>
            <a:ext cx="4929188" cy="357187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72000" y="428625"/>
            <a:ext cx="1571625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IAM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57313" y="1071563"/>
            <a:ext cx="15716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ACM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3438" y="1643063"/>
            <a:ext cx="15716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ANC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85938" y="2643188"/>
            <a:ext cx="15716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CBK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3975" y="1554163"/>
            <a:ext cx="2428875" cy="3492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929063" y="2000250"/>
            <a:ext cx="1500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Speech</a:t>
            </a:r>
          </a:p>
        </p:txBody>
      </p:sp>
      <p:sp>
        <p:nvSpPr>
          <p:cNvPr id="39" name="Flowchart: Alternate Process 38"/>
          <p:cNvSpPr/>
          <p:nvPr/>
        </p:nvSpPr>
        <p:spPr>
          <a:xfrm>
            <a:off x="4572000" y="1285875"/>
            <a:ext cx="857250" cy="285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Arrow Connector 40"/>
          <p:cNvCxnSpPr>
            <a:endCxn id="6164" idx="1"/>
          </p:cNvCxnSpPr>
          <p:nvPr/>
        </p:nvCxnSpPr>
        <p:spPr>
          <a:xfrm>
            <a:off x="5429250" y="1428750"/>
            <a:ext cx="1857375" cy="630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4" name="TextBox 41"/>
          <p:cNvSpPr txBox="1">
            <a:spLocks noChangeArrowheads="1"/>
          </p:cNvSpPr>
          <p:nvPr/>
        </p:nvSpPr>
        <p:spPr bwMode="auto">
          <a:xfrm>
            <a:off x="7286625" y="1643063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Ringing current to subscriber “B” n ringback tone to subscriber “A”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4313" y="3571875"/>
            <a:ext cx="1143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IAM</a:t>
            </a:r>
          </a:p>
          <a:p>
            <a:pPr algn="ctr">
              <a:defRPr/>
            </a:pPr>
            <a:r>
              <a:rPr lang="en-US" sz="900" dirty="0"/>
              <a:t>(Initial address message)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14313" y="4357688"/>
            <a:ext cx="1143000" cy="571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ACM</a:t>
            </a:r>
          </a:p>
          <a:p>
            <a:pPr algn="ctr">
              <a:defRPr/>
            </a:pPr>
            <a:r>
              <a:rPr lang="en-US" sz="900" dirty="0"/>
              <a:t>(Answer complete </a:t>
            </a:r>
            <a:r>
              <a:rPr lang="en-US" sz="900" dirty="0" err="1"/>
              <a:t>mesaage</a:t>
            </a:r>
            <a:r>
              <a:rPr lang="en-US" sz="900" dirty="0"/>
              <a:t> )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214313" y="5072063"/>
            <a:ext cx="1143000" cy="571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ANC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2875" y="5857875"/>
            <a:ext cx="1143000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CBK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57375" y="3786188"/>
            <a:ext cx="1143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0001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43250" y="3786188"/>
            <a:ext cx="1143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0001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500563" y="3786188"/>
            <a:ext cx="3929062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                       Dial Number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57375" y="4572000"/>
            <a:ext cx="1143000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0100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43250" y="4572000"/>
            <a:ext cx="1143000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0001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857375" y="5286375"/>
            <a:ext cx="1143000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0110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143250" y="5286375"/>
            <a:ext cx="1143000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0001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57375" y="6072188"/>
            <a:ext cx="1143000" cy="357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0110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214688" y="6072188"/>
            <a:ext cx="1143000" cy="3571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0011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500563" y="4572000"/>
            <a:ext cx="1928812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Fixed (8 Bits)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857375" y="3500438"/>
            <a:ext cx="785813" cy="214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143250" y="3500438"/>
            <a:ext cx="785813" cy="214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857375" y="4286250"/>
            <a:ext cx="785813" cy="214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143250" y="4286250"/>
            <a:ext cx="785813" cy="214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57375" y="5000625"/>
            <a:ext cx="785813" cy="214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143250" y="5000625"/>
            <a:ext cx="785813" cy="214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928813" y="5786438"/>
            <a:ext cx="785812" cy="214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214688" y="5786438"/>
            <a:ext cx="785812" cy="214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500563" y="3714750"/>
            <a:ext cx="1000125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20 Bits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572125" y="3714750"/>
            <a:ext cx="714375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 Bits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rot="5400000">
            <a:off x="7358062" y="3357563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572375" y="2857500"/>
            <a:ext cx="1428750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Variable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72000" y="5286375"/>
            <a:ext cx="1143000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 Data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572000" y="6000750"/>
            <a:ext cx="1143000" cy="3571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No Data </a:t>
            </a:r>
          </a:p>
        </p:txBody>
      </p:sp>
      <p:pic>
        <p:nvPicPr>
          <p:cNvPr id="82" name="Picture 81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"/>
            <a:ext cx="1171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28625"/>
            <a:ext cx="11715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29" grpId="0"/>
      <p:bldP spid="30" grpId="0"/>
      <p:bldP spid="31" grpId="0"/>
      <p:bldP spid="35" grpId="0" animBg="1"/>
      <p:bldP spid="39" grpId="0" animBg="1"/>
      <p:bldP spid="6164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7" grpId="0" animBg="1"/>
      <p:bldP spid="58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THE COMMON CHANNEL SIGNALLING WORKS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81537"/>
          </a:xfrm>
        </p:spPr>
        <p:txBody>
          <a:bodyPr/>
          <a:lstStyle/>
          <a:p>
            <a:r>
              <a:rPr lang="en-GB" sz="2400" smtClean="0"/>
              <a:t>ASSUME A CALL IS </a:t>
            </a:r>
            <a:r>
              <a:rPr lang="en-GB" sz="1800" smtClean="0"/>
              <a:t>ESTABLISHED</a:t>
            </a:r>
            <a:r>
              <a:rPr lang="en-GB" sz="2400" smtClean="0"/>
              <a:t> IN A NETWORK WHERE THERE ARE TWO EXCHANGES(EX X &amp; EX Y) ARE CONNECTED WITH 16 PCM SYSTEMS.</a:t>
            </a:r>
          </a:p>
          <a:p>
            <a:r>
              <a:rPr lang="en-GB" sz="2400" smtClean="0"/>
              <a:t>THE CALL IS CONNECTED VIA CIRCUIT NUMBER 305. ASSUME P(0) TS16 &amp; P1(1) IS USED FOR COMMON CHANNEL SIGNALLING.</a:t>
            </a:r>
          </a:p>
          <a:p>
            <a:r>
              <a:rPr lang="en-GB" sz="2400" smtClean="0"/>
              <a:t>DRAW HOW THE SIGNALS ARE ESTABLISHED BETWEEN THE EXCHANGES(assume the call is establised, and after the call, A keeps the receiver first)</a:t>
            </a:r>
          </a:p>
          <a:p>
            <a:r>
              <a:rPr lang="en-GB" sz="2400" smtClean="0"/>
              <a:t>Calculate the total times taken for forward &amp; backward signalling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2566</Words>
  <Application>Microsoft Office PowerPoint</Application>
  <PresentationFormat>On-screen Show (4:3)</PresentationFormat>
  <Paragraphs>1156</Paragraphs>
  <Slides>79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Comic Sans MS</vt:lpstr>
      <vt:lpstr>Chiller</vt:lpstr>
      <vt:lpstr>Times New Roman</vt:lpstr>
      <vt:lpstr>Office Theme</vt:lpstr>
      <vt:lpstr>Worksheet</vt:lpstr>
      <vt:lpstr>Common Channel Signalling</vt:lpstr>
      <vt:lpstr>CONCEPTS OF common channel signalling</vt:lpstr>
      <vt:lpstr>MESSAGE TYPES</vt:lpstr>
      <vt:lpstr>Basic Message</vt:lpstr>
      <vt:lpstr>WHY NOT?</vt:lpstr>
      <vt:lpstr>Slide 6</vt:lpstr>
      <vt:lpstr>Slide 7</vt:lpstr>
      <vt:lpstr>Basic concept of message transmission to establish a call</vt:lpstr>
      <vt:lpstr>HOW THE COMMON CHANNEL SIGNALLING WORKS</vt:lpstr>
      <vt:lpstr>Slide 10</vt:lpstr>
      <vt:lpstr>Helicopter View</vt:lpstr>
      <vt:lpstr>Slide 12</vt:lpstr>
      <vt:lpstr>Slide 13</vt:lpstr>
      <vt:lpstr>Slide 14</vt:lpstr>
      <vt:lpstr>Number that we dial  =  15904607</vt:lpstr>
      <vt:lpstr>Slide 16</vt:lpstr>
      <vt:lpstr>Slide 17</vt:lpstr>
      <vt:lpstr>Slide 18</vt:lpstr>
      <vt:lpstr>Conclusion</vt:lpstr>
      <vt:lpstr>Phases of a call</vt:lpstr>
      <vt:lpstr>ERROR CONTROL</vt:lpstr>
      <vt:lpstr>CYCLIC REDUNCY CODE OR FRAME CHECH SEQUANCE</vt:lpstr>
      <vt:lpstr>Theory </vt:lpstr>
      <vt:lpstr>EXAMPLE ON CRC</vt:lpstr>
      <vt:lpstr>In order to formulate the CRC the message of 11 bits (assume) has been shifted by 5 bits and the total modified message has been divided in modulo 2 division by the polynomial which is shown below    </vt:lpstr>
      <vt:lpstr>Slide 26</vt:lpstr>
      <vt:lpstr>Slide 27</vt:lpstr>
      <vt:lpstr>Understanding cyclic redundancy code of error correction (Question)</vt:lpstr>
      <vt:lpstr>Slide 29</vt:lpstr>
      <vt:lpstr>Slide 30</vt:lpstr>
      <vt:lpstr>Hint to answer</vt:lpstr>
      <vt:lpstr>CRC</vt:lpstr>
      <vt:lpstr>Slide 33</vt:lpstr>
      <vt:lpstr>Slide 34</vt:lpstr>
      <vt:lpstr>QUESTION</vt:lpstr>
      <vt:lpstr>Slide 36</vt:lpstr>
      <vt:lpstr>ERROR EQUATION</vt:lpstr>
      <vt:lpstr>INSTANCES WHERE THE CRC IS FAILED TO ANSWER?</vt:lpstr>
      <vt:lpstr>Slide 39</vt:lpstr>
      <vt:lpstr>WHEN ERROR MESSAGE IS EQUAL TO THE POLYNOMIAL (EXAMPLE)</vt:lpstr>
      <vt:lpstr>Slide 41</vt:lpstr>
      <vt:lpstr>THOUGH THE RESIDUAL IS 0 THERE IS AN ERROR IN THE RECEIEVED MESSAGE</vt:lpstr>
      <vt:lpstr>TRY A CRC SUM</vt:lpstr>
      <vt:lpstr>How a message is transmitted</vt:lpstr>
      <vt:lpstr>Preventive cycle retransmission method of error correction</vt:lpstr>
      <vt:lpstr>Question on basic method</vt:lpstr>
      <vt:lpstr>Slide 47</vt:lpstr>
      <vt:lpstr>4 layers of CCITT no:7</vt:lpstr>
      <vt:lpstr>Slide 49</vt:lpstr>
      <vt:lpstr>How reroutine is done?</vt:lpstr>
      <vt:lpstr>OSI 7 LAYERS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TUTORIALS ON ERROR CONTROL</vt:lpstr>
      <vt:lpstr>DETAILS OF PHYSICAL LAYER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CONCLUTIONS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Chanel Signalling</dc:title>
  <dc:creator>nilu111</dc:creator>
  <cp:lastModifiedBy>nilu111</cp:lastModifiedBy>
  <cp:revision>153</cp:revision>
  <dcterms:created xsi:type="dcterms:W3CDTF">2010-06-18T16:52:04Z</dcterms:created>
  <dcterms:modified xsi:type="dcterms:W3CDTF">2011-07-19T07:45:16Z</dcterms:modified>
</cp:coreProperties>
</file>